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26"/>
  </p:handoutMasterIdLst>
  <p:sldIdLst>
    <p:sldId id="304" r:id="rId3"/>
    <p:sldId id="305" r:id="rId5"/>
    <p:sldId id="306" r:id="rId6"/>
    <p:sldId id="307" r:id="rId7"/>
    <p:sldId id="420" r:id="rId8"/>
    <p:sldId id="308" r:id="rId9"/>
    <p:sldId id="309" r:id="rId10"/>
    <p:sldId id="421" r:id="rId11"/>
    <p:sldId id="422" r:id="rId12"/>
    <p:sldId id="311" r:id="rId13"/>
    <p:sldId id="423" r:id="rId14"/>
    <p:sldId id="424" r:id="rId15"/>
    <p:sldId id="313" r:id="rId16"/>
    <p:sldId id="425" r:id="rId17"/>
    <p:sldId id="426" r:id="rId18"/>
    <p:sldId id="315" r:id="rId19"/>
    <p:sldId id="427" r:id="rId20"/>
    <p:sldId id="438" r:id="rId21"/>
    <p:sldId id="317" r:id="rId22"/>
    <p:sldId id="429" r:id="rId23"/>
    <p:sldId id="430" r:id="rId24"/>
    <p:sldId id="409" r:id="rId25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8000"/>
    <a:srgbClr val="FD690C"/>
    <a:srgbClr val="FD6108"/>
    <a:srgbClr val="EA6A09"/>
    <a:srgbClr val="F7A654"/>
    <a:srgbClr val="50AB06"/>
    <a:srgbClr val="AA28BA"/>
    <a:srgbClr val="713CD1"/>
    <a:srgbClr val="535353"/>
    <a:srgbClr val="C2C2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99" autoAdjust="0"/>
    <p:restoredTop sz="96341" autoAdjust="0"/>
  </p:normalViewPr>
  <p:slideViewPr>
    <p:cSldViewPr snapToGrid="0" snapToObjects="1">
      <p:cViewPr>
        <p:scale>
          <a:sx n="100" d="100"/>
          <a:sy n="100" d="100"/>
        </p:scale>
        <p:origin x="-1000" y="1640"/>
      </p:cViewPr>
      <p:guideLst>
        <p:guide orient="horz" pos="3132"/>
        <p:guide pos="244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CCAD9-BB83-0444-8C69-F32F4446E89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9EE94-8227-7646-92D8-0B67D6AF671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45E53-28CB-FB4F-A14C-CBBB4CC2EA41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3438" y="685800"/>
            <a:ext cx="26511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sz="1200" kern="1300" dirty="0" smtClean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4"/>
            <a:ext cx="660654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A40B6E2-7838-AC42-BA21-126CD01F7BE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DDAAA31-91F0-9B44-9BE2-B5CF6DDFE25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90281" y="591397"/>
            <a:ext cx="1485662" cy="125869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0598" y="591397"/>
            <a:ext cx="4330144" cy="125869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40E18998-D65D-D045-B12E-E0E20EFD07D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9A3B2CC5-B3BD-5F47-A39D-3DD485F5601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86C1C89E-2D10-5F4B-8F49-A2D872A924F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597" y="3441277"/>
            <a:ext cx="2907903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8040" y="3441277"/>
            <a:ext cx="2907904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5AC37FBE-A4B5-0243-ADEE-299CF7996309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9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9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0682DC10-6879-4E45-9EED-B27E68669CC2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C9EB08F2-3B78-C148-A78D-D833C2651234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94FCA9B-C694-1043-B1EC-5969949C7C4B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0473"/>
            <a:ext cx="2557066" cy="17043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2" y="400474"/>
            <a:ext cx="4344988" cy="85845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0" y="2104814"/>
            <a:ext cx="2557066" cy="68802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1900D4F-30E5-444F-BBEB-5EB2222B555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0"/>
            <a:ext cx="4663440" cy="8312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7"/>
            <a:ext cx="4663440" cy="60350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6"/>
            <a:ext cx="4663440" cy="1180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B1FF9982-5B9B-6A41-A6D9-1A48DF1FC8B5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1"/>
            <a:ext cx="6995160" cy="6638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7"/>
            <a:ext cx="24612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98" y="9519711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Condensed"/>
                <a:cs typeface="Futura Condensed"/>
              </a:defRPr>
            </a:lvl1pPr>
          </a:lstStyle>
          <a:p>
            <a:fld id="{6A77D604-7237-AC46-B361-5A1F8938589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hyperlink" Target="https://create.codelab.club/studios/63/" TargetMode="Externa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hyperlink" Target="https://create.codelab.club/studios/63/" TargetMode="Externa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hyperlink" Target="https://create.codelab.club/studios/72/" TargetMode="Externa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hyperlink" Target="https://create.codelab.club/studios/72/" TargetMode="Externa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hyperlink" Target="https://create.codelab.club/studios/73/" TargetMode="Externa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6.xml"/><Relationship Id="rId8" Type="http://schemas.openxmlformats.org/officeDocument/2006/relationships/slideLayout" Target="../slideLayouts/slideLayout1.xml"/><Relationship Id="rId7" Type="http://schemas.openxmlformats.org/officeDocument/2006/relationships/hyperlink" Target="https://create.codelab.club/studios/73/" TargetMode="External"/><Relationship Id="rId6" Type="http://schemas.openxmlformats.org/officeDocument/2006/relationships/hyperlink" Target="https://create.codelab.club/projects/1072/" TargetMode="External"/><Relationship Id="rId5" Type="http://schemas.openxmlformats.org/officeDocument/2006/relationships/hyperlink" Target="https://create.codelab.club/projects/1071/" TargetMode="External"/><Relationship Id="rId4" Type="http://schemas.openxmlformats.org/officeDocument/2006/relationships/hyperlink" Target="https://scratch.codelab.club/projects/1070/" TargetMode="External"/><Relationship Id="rId3" Type="http://schemas.openxmlformats.org/officeDocument/2006/relationships/hyperlink" Target="https://create.codelab.club/projects/1070/" TargetMode="External"/><Relationship Id="rId2" Type="http://schemas.openxmlformats.org/officeDocument/2006/relationships/hyperlink" Target="https://create.codelab.club/projects/1067/" TargetMode="External"/><Relationship Id="rId1" Type="http://schemas.openxmlformats.org/officeDocument/2006/relationships/hyperlink" Target="https://create.codelab.club/projects/1066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hyperlink" Target="https://scratch.mit.edu/info/faq#remix/&#13;" TargetMode="External"/><Relationship Id="rId2" Type="http://schemas.openxmlformats.org/officeDocument/2006/relationships/image" Target="../media/image17.png"/><Relationship Id="rId1" Type="http://schemas.openxmlformats.org/officeDocument/2006/relationships/hyperlink" Target="https://create.codelab.club/studios/74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hyperlink" Target="https://create.codelab.club/studios/74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hyperlink" Target="https://create.codelab.club/studios/62/" TargetMode="Externa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hyperlink" Target="https://create.codelab.club/studios/62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2splash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36" y="0"/>
            <a:ext cx="7776935" cy="10058400"/>
          </a:xfrm>
          <a:prstGeom prst="rect">
            <a:avLst/>
          </a:prstGeom>
        </p:spPr>
      </p:pic>
      <p:sp>
        <p:nvSpPr>
          <p:cNvPr id="34" name="Slide Number Placeholder 2"/>
          <p:cNvSpPr txBox="1"/>
          <p:nvPr/>
        </p:nvSpPr>
        <p:spPr>
          <a:xfrm>
            <a:off x="3887162" y="9517906"/>
            <a:ext cx="3744764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Futura Condensed"/>
                <a:ea typeface="+mn-ea"/>
                <a:cs typeface="Futura Condensed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solidFill>
                  <a:srgbClr val="FFFFFF"/>
                </a:solidFill>
              </a:rPr>
              <a:t>39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09599" y="616406"/>
            <a:ext cx="306365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 smtClean="0">
                <a:latin typeface="Futura Condensed"/>
                <a:cs typeface="Futura Condensed"/>
              </a:rPr>
              <a:t>UNIT 2</a:t>
            </a:r>
            <a:endParaRPr lang="en-US" sz="5300" dirty="0" smtClean="0">
              <a:latin typeface="Futura Condensed"/>
              <a:cs typeface="Futura Condensed"/>
            </a:endParaRPr>
          </a:p>
          <a:p>
            <a:r>
              <a:rPr lang="zh-CN" altLang="en-US" sz="5300" dirty="0" smtClean="0">
                <a:latin typeface="Futura Condensed"/>
                <a:cs typeface="Futura Condensed"/>
              </a:rPr>
              <a:t>动画</a:t>
            </a:r>
            <a:endParaRPr lang="en-US" sz="5300" dirty="0">
              <a:latin typeface="Futura Condensed"/>
              <a:cs typeface="Futura Condensed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885055" y="8344535"/>
            <a:ext cx="2887345" cy="119888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Futura Condensed"/>
                <a:cs typeface="Futura Condensed"/>
              </a:rPr>
              <a:t>脚本表演</a:t>
            </a:r>
            <a:r>
              <a:rPr lang="en-US" sz="1200" dirty="0" smtClean="0">
                <a:latin typeface="Futura Condensed"/>
                <a:cs typeface="Futura Condensed"/>
              </a:rPr>
              <a:t>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       42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组建乐队</a:t>
            </a:r>
            <a:r>
              <a:rPr lang="en-US" sz="1200" dirty="0" smtClean="0">
                <a:latin typeface="Futura Condensed"/>
                <a:cs typeface="Futura Condensed"/>
              </a:rPr>
              <a:t>	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44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橘框紫圈 </a:t>
            </a:r>
            <a:r>
              <a:rPr lang="en-US" sz="1200" dirty="0" smtClean="0">
                <a:latin typeface="Futura Condensed"/>
                <a:cs typeface="Futura Condensed"/>
              </a:rPr>
              <a:t>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                46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动起来了 </a:t>
            </a:r>
            <a:r>
              <a:rPr lang="en-US" sz="1200" dirty="0" smtClean="0">
                <a:latin typeface="Futura Condensed"/>
                <a:cs typeface="Futura Condensed"/>
              </a:rPr>
              <a:t>	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48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抓虫子</a:t>
            </a:r>
            <a:r>
              <a:rPr lang="en-US" sz="1200" dirty="0" smtClean="0">
                <a:latin typeface="Futura Condensed"/>
                <a:cs typeface="Futura Condensed"/>
              </a:rPr>
              <a:t>      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       50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音乐视频</a:t>
            </a:r>
            <a:r>
              <a:rPr lang="en-US" sz="1200" dirty="0" smtClean="0">
                <a:latin typeface="Futura Condensed"/>
                <a:cs typeface="Futura Condensed"/>
              </a:rPr>
              <a:t>		</a:t>
            </a:r>
            <a:r>
              <a:rPr lang="en-US" sz="1200">
                <a:latin typeface="Futura Condensed"/>
                <a:cs typeface="Futura Condensed"/>
              </a:rPr>
              <a:t> </a:t>
            </a:r>
            <a:r>
              <a:rPr lang="en-US" sz="1200" smtClean="0">
                <a:latin typeface="Futura Condensed"/>
                <a:cs typeface="Futura Condensed"/>
              </a:rPr>
              <a:t>           </a:t>
            </a:r>
            <a:r>
              <a:rPr lang="en-US" sz="1200" dirty="0" smtClean="0">
                <a:latin typeface="Futura Condensed"/>
                <a:cs typeface="Futura Condensed"/>
              </a:rPr>
              <a:t>52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757728" y="8757570"/>
            <a:ext cx="3674608" cy="604225"/>
            <a:chOff x="634075" y="8600753"/>
            <a:chExt cx="3674608" cy="604225"/>
          </a:xfrm>
        </p:grpSpPr>
        <p:grpSp>
          <p:nvGrpSpPr>
            <p:cNvPr id="45" name="Group 44"/>
            <p:cNvGrpSpPr/>
            <p:nvPr/>
          </p:nvGrpSpPr>
          <p:grpSpPr>
            <a:xfrm>
              <a:off x="853841" y="8748598"/>
              <a:ext cx="3218710" cy="456380"/>
              <a:chOff x="1699218" y="4842934"/>
              <a:chExt cx="3218710" cy="456380"/>
            </a:xfrm>
            <a:effectLst/>
          </p:grpSpPr>
          <p:cxnSp>
            <p:nvCxnSpPr>
              <p:cNvPr id="53" name="Straight Connector 52"/>
              <p:cNvCxnSpPr/>
              <p:nvPr/>
            </p:nvCxnSpPr>
            <p:spPr>
              <a:xfrm>
                <a:off x="1699218" y="4849283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1699218" y="5292964"/>
                <a:ext cx="3218710" cy="0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2248625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2777846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3328397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3850843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4394979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>
                <a:off x="4917928" y="4846108"/>
                <a:ext cx="0" cy="452556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634075" y="8600753"/>
              <a:ext cx="3674608" cy="470399"/>
              <a:chOff x="1998752" y="6567823"/>
              <a:chExt cx="3674608" cy="470399"/>
            </a:xfrm>
          </p:grpSpPr>
          <p:sp>
            <p:nvSpPr>
              <p:cNvPr id="47" name="Oval 46"/>
              <p:cNvSpPr/>
              <p:nvPr/>
            </p:nvSpPr>
            <p:spPr>
              <a:xfrm>
                <a:off x="1998752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rmAutofit/>
              </a:bodyPr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0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2532725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1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3596453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3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4131784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4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4666729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5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202961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6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61" name="Group 60"/>
          <p:cNvGrpSpPr/>
          <p:nvPr/>
        </p:nvGrpSpPr>
        <p:grpSpPr>
          <a:xfrm>
            <a:off x="1798010" y="8605043"/>
            <a:ext cx="516223" cy="516223"/>
            <a:chOff x="1267298" y="8604842"/>
            <a:chExt cx="516223" cy="516223"/>
          </a:xfrm>
        </p:grpSpPr>
        <p:sp>
          <p:nvSpPr>
            <p:cNvPr id="62" name="Teardrop 61"/>
            <p:cNvSpPr/>
            <p:nvPr/>
          </p:nvSpPr>
          <p:spPr>
            <a:xfrm rot="8075815">
              <a:off x="1267298" y="8604842"/>
              <a:ext cx="516223" cy="516223"/>
            </a:xfrm>
            <a:prstGeom prst="teardrop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1336401" y="8662999"/>
              <a:ext cx="38100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2</a:t>
              </a:r>
              <a:endParaRPr lang="en-US" sz="4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-1" y="7559351"/>
            <a:ext cx="7772401" cy="666231"/>
            <a:chOff x="-1" y="7378700"/>
            <a:chExt cx="7772401" cy="666231"/>
          </a:xfrm>
        </p:grpSpPr>
        <p:sp>
          <p:nvSpPr>
            <p:cNvPr id="72" name="Rectangle 71"/>
            <p:cNvSpPr/>
            <p:nvPr/>
          </p:nvSpPr>
          <p:spPr>
            <a:xfrm>
              <a:off x="-1" y="7406951"/>
              <a:ext cx="7772401" cy="479582"/>
            </a:xfrm>
            <a:prstGeom prst="rect">
              <a:avLst/>
            </a:prstGeom>
            <a:solidFill>
              <a:srgbClr val="713CD1"/>
            </a:solidFill>
            <a:ln>
              <a:solidFill>
                <a:srgbClr val="713CD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" name="Diamond 72"/>
            <p:cNvSpPr/>
            <p:nvPr/>
          </p:nvSpPr>
          <p:spPr>
            <a:xfrm>
              <a:off x="2108219" y="7648251"/>
              <a:ext cx="381000" cy="381000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Diamond 73"/>
            <p:cNvSpPr/>
            <p:nvPr/>
          </p:nvSpPr>
          <p:spPr>
            <a:xfrm>
              <a:off x="5681688" y="7663931"/>
              <a:ext cx="384162" cy="381000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279937" y="7378700"/>
              <a:ext cx="3187664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包含内容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17500" y="7378700"/>
              <a:ext cx="3962438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目前所在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57995" y="2830659"/>
            <a:ext cx="3324338" cy="3728189"/>
            <a:chOff x="422410" y="2830659"/>
            <a:chExt cx="3324338" cy="3728189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328603"/>
              <a:ext cx="3231204" cy="32302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228600" indent="-228600">
                <a:buFont typeface="Wingdings" panose="05000000000000000000" pitchFamily="2" charset="2"/>
                <a:buChar char="q"/>
              </a:pPr>
              <a:r>
                <a:rPr lang="zh-CN" altLang="en-US" sz="1200" dirty="0">
                  <a:sym typeface="+mn-ea"/>
                </a:rPr>
                <a:t>（可选）</a:t>
              </a:r>
              <a:r>
                <a:rPr lang="zh-CN" altLang="en-US" sz="1200" dirty="0"/>
                <a:t>向学生演示“橘框紫圈”工作室里的示例项目</a:t>
              </a:r>
              <a:r>
                <a:rPr lang="zh-CN" altLang="en-US" sz="1200" dirty="0">
                  <a:sym typeface="+mn-ea"/>
                </a:rPr>
                <a:t>。</a:t>
              </a:r>
              <a:r>
                <a:rPr lang="zh-CN" altLang="en-US" sz="1200" dirty="0"/>
                <a:t>把课程材料分</a:t>
              </a:r>
              <a:r>
                <a:rPr lang="zh-CN" altLang="en-US" sz="1200" dirty="0" smtClean="0"/>
                <a:t>发给学生</a:t>
              </a:r>
              <a:r>
                <a:rPr lang="zh-CN" sz="1200" dirty="0" smtClean="0"/>
                <a:t>。</a:t>
              </a:r>
              <a:endParaRPr lang="zh-CN" sz="1200" dirty="0" smtClean="0"/>
            </a:p>
            <a:p>
              <a:pPr marL="228600" indent="-22860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留</a:t>
              </a:r>
              <a:r>
                <a:rPr lang="zh-CN" altLang="en-US" sz="1200" dirty="0"/>
                <a:t>出时间给学生创作一个包含“橘框紫圈”的项目。让他们尝试</a:t>
              </a:r>
              <a:r>
                <a:rPr lang="zh-CN" altLang="en-US" sz="1200" dirty="0" smtClean="0"/>
                <a:t>外观积木</a:t>
              </a:r>
              <a:r>
                <a:rPr lang="zh-CN" altLang="en-US" sz="1200" dirty="0"/>
                <a:t>和画板编辑器的功能，挖掘他们艺术方面的才能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鼓励</a:t>
              </a:r>
              <a:r>
                <a:rPr lang="zh-CN" altLang="en-US" sz="1200" dirty="0"/>
                <a:t>学生分享他们的作品，我们建议采取类似在画廊参观的方式：让</a:t>
              </a:r>
              <a:r>
                <a:rPr lang="zh-CN" altLang="en-US" sz="1200" dirty="0" smtClean="0"/>
                <a:t>学生</a:t>
              </a:r>
              <a:r>
                <a:rPr lang="zh-CN" altLang="en-US" sz="1200" dirty="0"/>
                <a:t>把自己的项目设置在展示模式，然后到其它的展台上去参观学习</a:t>
              </a:r>
              <a:r>
                <a:rPr lang="zh-CN" altLang="en-US" sz="1200" dirty="0" smtClean="0"/>
                <a:t>他人的</a:t>
              </a:r>
              <a:r>
                <a:rPr lang="zh-CN" altLang="en-US" sz="1200" dirty="0"/>
                <a:t>作品。（可选）让学生把项目上传到“橘框紫圈”工作室或班级</a:t>
              </a:r>
              <a:r>
                <a:rPr lang="zh-CN" altLang="en-US" sz="1200" dirty="0" smtClean="0"/>
                <a:t>工作室里。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让</a:t>
              </a:r>
              <a:r>
                <a:rPr lang="zh-CN" altLang="en-US" sz="1200" dirty="0"/>
                <a:t>学生参考提示来反思创作过程，并把心得和体会记录在设计日志中</a:t>
              </a:r>
              <a:r>
                <a:rPr lang="zh-CN" altLang="en-US" sz="1200" dirty="0" smtClean="0"/>
                <a:t>，或者</a:t>
              </a:r>
              <a:r>
                <a:rPr lang="zh-CN" altLang="en-US" sz="1200" dirty="0"/>
                <a:t>在小组中讨论。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410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4007796" y="2832776"/>
            <a:ext cx="3307404" cy="1140987"/>
            <a:chOff x="3992282" y="2832776"/>
            <a:chExt cx="3307404" cy="1140987"/>
          </a:xfrm>
        </p:grpSpPr>
        <p:sp>
          <p:nvSpPr>
            <p:cNvPr id="52" name="TextBox 51"/>
            <p:cNvSpPr txBox="1"/>
            <p:nvPr/>
          </p:nvSpPr>
          <p:spPr>
            <a:xfrm>
              <a:off x="4089400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“橘框紫圈</a:t>
              </a:r>
              <a:r>
                <a:rPr lang="zh-CN" altLang="en-US" sz="1200" dirty="0" smtClean="0"/>
                <a:t>”课程材料</a:t>
              </a:r>
              <a:endParaRPr lang="en-US" altLang="zh-CN" sz="1200" dirty="0" smtClean="0"/>
            </a:p>
            <a:p>
              <a:pPr marL="171450" indent="-171450" algn="l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“橘框紫圈</a:t>
              </a:r>
              <a:r>
                <a:rPr lang="zh-CN" altLang="en-US" sz="1200" dirty="0" smtClean="0"/>
                <a:t>”工作室</a:t>
              </a:r>
              <a:br>
                <a:rPr lang="en-US" sz="1200" dirty="0" smtClean="0">
                  <a:latin typeface="Futura Condensed"/>
                  <a:cs typeface="Futura Condensed"/>
                </a:rPr>
              </a:br>
              <a:r>
                <a:rPr lang="zh-CN" altLang="en-US" sz="1200" dirty="0">
                  <a:hlinkClick r:id="rId1" action="ppaction://hlinkfile"/>
                </a:rPr>
                <a:t>https://create.codelab.club/studios/63/</a:t>
              </a:r>
              <a:endParaRPr lang="zh-CN" altLang="en-US" sz="12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55" name="Straight Connector 54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4007796" y="4128391"/>
            <a:ext cx="3307404" cy="1325772"/>
            <a:chOff x="3992282" y="2832776"/>
            <a:chExt cx="3307404" cy="1325772"/>
          </a:xfrm>
        </p:grpSpPr>
        <p:sp>
          <p:nvSpPr>
            <p:cNvPr id="57" name="TextBox 56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>
                  <a:sym typeface="+mn-ea"/>
                </a:rPr>
                <a:t>你是如何在作品中使用橘色正方形和紫色圆形的呢?你是从何得到这一想法的呢?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>
                  <a:sym typeface="+mn-ea"/>
                </a:rPr>
                <a:t>这个活动</a:t>
              </a:r>
              <a:r>
                <a:rPr lang="zh-CN" altLang="en-US" sz="1200" dirty="0">
                  <a:sym typeface="+mn-ea"/>
                </a:rPr>
                <a:t>的挑战是什么？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>
                  <a:sym typeface="+mn-ea"/>
                </a:rPr>
                <a:t>这个活动有哪些令人惊喜的地方？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992282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63" name="Straight Connector 62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/>
          <p:cNvGrpSpPr/>
          <p:nvPr/>
        </p:nvGrpSpPr>
        <p:grpSpPr>
          <a:xfrm>
            <a:off x="4007796" y="5601370"/>
            <a:ext cx="3307404" cy="771417"/>
            <a:chOff x="3992282" y="2832776"/>
            <a:chExt cx="3307404" cy="771417"/>
          </a:xfrm>
        </p:grpSpPr>
        <p:sp>
          <p:nvSpPr>
            <p:cNvPr id="65" name="TextBox 64"/>
            <p:cNvSpPr txBox="1"/>
            <p:nvPr/>
          </p:nvSpPr>
          <p:spPr>
            <a:xfrm>
              <a:off x="4089400" y="3328603"/>
              <a:ext cx="3117152" cy="27559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他们</a:t>
              </a:r>
              <a:r>
                <a:rPr lang="zh-CN" altLang="en-US" sz="1200" dirty="0"/>
                <a:t>的项目里包含橘框紫圈的元素么？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44" name="TextBox 43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47" name="Straight Connector 46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" name="Group 47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49" name="TextBox 48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2" name="TextBox 61"/>
          <p:cNvSpPr txBox="1"/>
          <p:nvPr/>
        </p:nvSpPr>
        <p:spPr>
          <a:xfrm>
            <a:off x="551129" y="8142739"/>
            <a:ext cx="3231204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学生</a:t>
            </a:r>
            <a:r>
              <a:rPr lang="zh-CN" altLang="en-US" sz="1200" dirty="0"/>
              <a:t>如有疑问，提醒他们可以打开“提示”窗口，更多了解特定积木</a:t>
            </a:r>
            <a:r>
              <a:rPr lang="zh-CN" altLang="en-US" sz="1200" dirty="0" smtClean="0"/>
              <a:t>或 </a:t>
            </a:r>
            <a:r>
              <a:rPr lang="en-US" sz="1200" dirty="0" smtClean="0"/>
              <a:t>Scratch </a:t>
            </a:r>
            <a:r>
              <a:rPr lang="zh-CN" altLang="en-US" sz="1200" dirty="0"/>
              <a:t>编辑器不同部分的功能。</a:t>
            </a:r>
            <a:endParaRPr lang="zh-CN" altLang="en-US" sz="1200" dirty="0"/>
          </a:p>
          <a:p>
            <a:r>
              <a:rPr lang="en-US" altLang="zh-CN" sz="1200" dirty="0" smtClean="0"/>
              <a:t>+  Scratch </a:t>
            </a:r>
            <a:r>
              <a:rPr lang="zh-CN" altLang="en-US" sz="1200" dirty="0"/>
              <a:t>支持位图和矢量图。让学生尝试画板编辑器的位图和</a:t>
            </a:r>
            <a:r>
              <a:rPr lang="zh-CN" altLang="en-US" sz="1200" dirty="0" smtClean="0"/>
              <a:t>矢量</a:t>
            </a:r>
            <a:r>
              <a:rPr lang="zh-CN" altLang="en-US" sz="1200" dirty="0"/>
              <a:t>图两种模式，设计制作不同种类的图形和文字。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266476" y="795405"/>
            <a:ext cx="4947997" cy="1359444"/>
            <a:chOff x="1423644" y="795405"/>
            <a:chExt cx="4947997" cy="1359444"/>
          </a:xfrm>
        </p:grpSpPr>
        <p:sp>
          <p:nvSpPr>
            <p:cNvPr id="10" name="TextBox 9"/>
            <p:cNvSpPr txBox="1"/>
            <p:nvPr/>
          </p:nvSpPr>
          <p:spPr>
            <a:xfrm>
              <a:off x="3371794" y="795405"/>
              <a:ext cx="2999847" cy="107632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400" dirty="0"/>
                <a:t>目标：</a:t>
              </a:r>
              <a:endParaRPr lang="zh-CN" altLang="en-US" sz="1400" dirty="0"/>
            </a:p>
            <a:p>
              <a:r>
                <a:rPr lang="zh-CN" altLang="en-US" sz="1400" dirty="0"/>
                <a:t>完成这个活动后，学生们将：</a:t>
              </a:r>
              <a:endParaRPr lang="zh-CN" altLang="en-US" sz="14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通过</a:t>
              </a:r>
              <a:r>
                <a:rPr lang="zh-CN" altLang="en-US" sz="1200" dirty="0"/>
                <a:t>完成一个艺术主题的挑战项目，展示自己的创意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进一步</a:t>
              </a:r>
              <a:r>
                <a:rPr lang="zh-CN" altLang="en-US" sz="1200" dirty="0"/>
                <a:t>熟悉“外观”模块和画板编辑器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685091" y="1694474"/>
              <a:ext cx="123747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fontAlgn="base">
                <a:lnSpc>
                  <a:spcPct val="120000"/>
                </a:lnSpc>
              </a:pPr>
              <a:r>
                <a:rPr lang="zh-CN" altLang="en-US" sz="1000" dirty="0"/>
                <a:t>建议时间</a:t>
              </a:r>
              <a:r>
                <a:rPr lang="zh-CN" altLang="en-US" sz="1000" dirty="0" smtClean="0"/>
                <a:t> </a:t>
              </a:r>
              <a:endParaRPr lang="en-US" altLang="zh-CN" sz="1000" dirty="0" smtClean="0"/>
            </a:p>
            <a:p>
              <a:pPr algn="l" fontAlgn="base">
                <a:lnSpc>
                  <a:spcPct val="120000"/>
                </a:lnSpc>
              </a:pPr>
              <a:r>
                <a:rPr lang="en-US" altLang="zh-CN" sz="1000" dirty="0" smtClean="0"/>
                <a:t>30-</a:t>
              </a:r>
              <a:r>
                <a:rPr lang="en-US" altLang="zh-CN" sz="1000" dirty="0"/>
                <a:t>45 </a:t>
              </a:r>
              <a:r>
                <a:rPr lang="zh-CN" altLang="en-US" sz="1000" dirty="0"/>
                <a:t>分钟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  <p:pic>
          <p:nvPicPr>
            <p:cNvPr id="67" name="Picture 66" descr="30m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3644" y="1752620"/>
              <a:ext cx="329184" cy="329184"/>
            </a:xfrm>
            <a:prstGeom prst="rect">
              <a:avLst/>
            </a:prstGeom>
          </p:spPr>
        </p:pic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46</a:t>
            </a:r>
            <a:endParaRPr lang="en-US" dirty="0"/>
          </a:p>
        </p:txBody>
      </p:sp>
      <p:grpSp>
        <p:nvGrpSpPr>
          <p:cNvPr id="71" name="Group 70"/>
          <p:cNvGrpSpPr/>
          <p:nvPr/>
        </p:nvGrpSpPr>
        <p:grpSpPr>
          <a:xfrm>
            <a:off x="551129" y="-7273"/>
            <a:ext cx="493776" cy="2791968"/>
            <a:chOff x="551129" y="-7273"/>
            <a:chExt cx="493776" cy="2791968"/>
          </a:xfrm>
        </p:grpSpPr>
        <p:pic>
          <p:nvPicPr>
            <p:cNvPr id="72" name="Picture 71" descr="Unit3activity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-7273"/>
              <a:ext cx="493776" cy="2791968"/>
            </a:xfrm>
            <a:prstGeom prst="rect">
              <a:avLst/>
            </a:prstGeom>
          </p:spPr>
        </p:pic>
        <p:sp>
          <p:nvSpPr>
            <p:cNvPr id="73" name="TextBox 72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UNIT </a:t>
              </a:r>
              <a:r>
                <a:rPr 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2 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动画</a:t>
              </a:r>
              <a:endParaRPr lang="zh-CN" alt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3" name="TextBox 72"/>
          <p:cNvSpPr txBox="1"/>
          <p:nvPr/>
        </p:nvSpPr>
        <p:spPr>
          <a:xfrm>
            <a:off x="1288940" y="621993"/>
            <a:ext cx="281594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dirty="0" smtClean="0"/>
              <a:t>橘框紫圈</a:t>
            </a:r>
            <a:endParaRPr lang="en-US" sz="3600" dirty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64" descr="Screen Shot 2014-06-03 at 2.45.22 PM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3" t="7560" r="2588"/>
          <a:stretch>
            <a:fillRect/>
          </a:stretch>
        </p:blipFill>
        <p:spPr>
          <a:xfrm flipH="1">
            <a:off x="3962554" y="454566"/>
            <a:ext cx="3236395" cy="3110629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28968" y="1611818"/>
            <a:ext cx="2970138" cy="3819923"/>
            <a:chOff x="428968" y="1611818"/>
            <a:chExt cx="2970138" cy="3819923"/>
          </a:xfrm>
        </p:grpSpPr>
        <p:grpSp>
          <p:nvGrpSpPr>
            <p:cNvPr id="41" name="Group 40"/>
            <p:cNvGrpSpPr/>
            <p:nvPr/>
          </p:nvGrpSpPr>
          <p:grpSpPr>
            <a:xfrm>
              <a:off x="442738" y="1611818"/>
              <a:ext cx="2350269" cy="1424425"/>
              <a:chOff x="413944" y="1279010"/>
              <a:chExt cx="2350269" cy="1424425"/>
            </a:xfrm>
          </p:grpSpPr>
          <p:sp>
            <p:nvSpPr>
              <p:cNvPr id="54" name="TextBox 53"/>
              <p:cNvSpPr txBox="1"/>
              <p:nvPr/>
            </p:nvSpPr>
            <p:spPr>
              <a:xfrm>
                <a:off x="507079" y="1279010"/>
                <a:ext cx="2160358" cy="553998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pPr algn="just"/>
                <a:r>
                  <a:rPr lang="zh-CN" altLang="en-US" sz="1200" dirty="0"/>
                  <a:t>用橘框紫圈能够创作出什么样的项目作品呢？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413944" y="2058275"/>
                <a:ext cx="2350269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1200" dirty="0"/>
                  <a:t>在这个挑战中， 你将要创作一个包含一个橘色正方形及一个紫色圆形的项目。你会创作什么呢?</a:t>
                </a:r>
                <a:endParaRPr lang="zh-CN" altLang="en-US" sz="1200" dirty="0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428968" y="3857808"/>
              <a:ext cx="2970138" cy="1573933"/>
              <a:chOff x="416269" y="3857808"/>
              <a:chExt cx="2970138" cy="1573933"/>
            </a:xfrm>
          </p:grpSpPr>
          <p:cxnSp>
            <p:nvCxnSpPr>
              <p:cNvPr id="49" name="Straight Connector 48"/>
              <p:cNvCxnSpPr/>
              <p:nvPr/>
            </p:nvCxnSpPr>
            <p:spPr>
              <a:xfrm flipV="1">
                <a:off x="525548" y="4194252"/>
                <a:ext cx="2717679" cy="2"/>
              </a:xfrm>
              <a:prstGeom prst="line">
                <a:avLst/>
              </a:prstGeom>
              <a:solidFill>
                <a:srgbClr val="FF0000"/>
              </a:solidFill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/>
              <p:cNvSpPr txBox="1"/>
              <p:nvPr/>
            </p:nvSpPr>
            <p:spPr>
              <a:xfrm>
                <a:off x="416269" y="4232861"/>
                <a:ext cx="2885167" cy="119888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使用绘图工具绘制自己的</a:t>
                </a:r>
                <a:r>
                  <a:rPr lang="zh-CN" altLang="en-US" sz="1200" dirty="0" smtClean="0"/>
                  <a:t>角色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添加</a:t>
                </a:r>
                <a:r>
                  <a:rPr lang="zh-CN" altLang="en-US" sz="1200" dirty="0"/>
                  <a:t>不同的外观和动作积木，让你的角色生动起来</a:t>
                </a:r>
                <a:r>
                  <a:rPr lang="zh-CN" altLang="en-US" sz="1200" dirty="0" smtClean="0"/>
                  <a:t>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重复！</a:t>
                </a:r>
                <a:endParaRPr lang="zh-CN" altLang="en-US" sz="1200" dirty="0"/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43320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sz="1600" dirty="0"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0" y="6351394"/>
            <a:ext cx="7772400" cy="2153959"/>
            <a:chOff x="0" y="6351394"/>
            <a:chExt cx="7772400" cy="2153959"/>
          </a:xfrm>
        </p:grpSpPr>
        <p:sp>
          <p:nvSpPr>
            <p:cNvPr id="43" name="Rectangle 42"/>
            <p:cNvSpPr/>
            <p:nvPr/>
          </p:nvSpPr>
          <p:spPr>
            <a:xfrm>
              <a:off x="0" y="7858307"/>
              <a:ext cx="7772400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Callout 52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7030A0"/>
                  </a:solidFill>
                </a:rPr>
                <a:t>感觉进入死胡同了么？没关系！试试以下这些方法。。。</a:t>
              </a:r>
              <a:endParaRPr lang="en-US" sz="1600" kern="1300" baseline="-25000" dirty="0" smtClean="0">
                <a:solidFill>
                  <a:srgbClr val="7030A0"/>
                </a:solidFill>
                <a:latin typeface="Futura Condensed"/>
                <a:cs typeface="Futura Condensed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3962555" y="7871867"/>
              <a:ext cx="3809845" cy="507475"/>
              <a:chOff x="3962555" y="7871867"/>
              <a:chExt cx="3809845" cy="507475"/>
            </a:xfrm>
          </p:grpSpPr>
          <p:sp>
            <p:nvSpPr>
              <p:cNvPr id="45" name="Diamond 44"/>
              <p:cNvSpPr/>
              <p:nvPr/>
            </p:nvSpPr>
            <p:spPr>
              <a:xfrm>
                <a:off x="5676977" y="8053258"/>
                <a:ext cx="381000" cy="326084"/>
              </a:xfrm>
              <a:prstGeom prst="diamond">
                <a:avLst/>
              </a:prstGeom>
              <a:solidFill>
                <a:srgbClr val="713CD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3962555" y="7871867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sp>
        <p:nvSpPr>
          <p:cNvPr id="31" name="TextBox 30"/>
          <p:cNvSpPr txBox="1"/>
          <p:nvPr/>
        </p:nvSpPr>
        <p:spPr>
          <a:xfrm>
            <a:off x="4170500" y="8375107"/>
            <a:ext cx="3330967" cy="156845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你的项目上传到“橘框紫圈”工作室里</a:t>
            </a:r>
            <a:r>
              <a:rPr lang="zh-CN" altLang="en-US" sz="1200" dirty="0" smtClean="0"/>
              <a:t>去</a:t>
            </a:r>
            <a:br>
              <a:rPr lang="zh-CN" altLang="en-US" sz="1200" dirty="0" smtClean="0"/>
            </a:br>
            <a:r>
              <a:rPr lang="zh-CN" altLang="en-US" sz="1200" dirty="0" smtClean="0"/>
              <a:t>    </a:t>
            </a:r>
            <a:r>
              <a:rPr lang="zh-CN" altLang="en-US" sz="1200" dirty="0" smtClean="0">
                <a:hlinkClick r:id="rId2" action="ppaction://hlinkfile"/>
              </a:rPr>
              <a:t>https://create.codelab.club/studios/63/</a:t>
            </a:r>
            <a:endParaRPr lang="zh-CN" altLang="en-US" sz="1200" dirty="0" smtClean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探索画板的位图模式和矢量图模式</a:t>
            </a:r>
            <a:r>
              <a:rPr lang="zh-CN" altLang="en-US" sz="1200" dirty="0"/>
              <a:t>，看看两</a:t>
            </a:r>
            <a:br>
              <a:rPr lang="zh-CN" altLang="en-US" sz="1200" dirty="0"/>
            </a:br>
            <a:r>
              <a:rPr lang="zh-CN" altLang="en-US" sz="1200" dirty="0"/>
              <a:t>    者</a:t>
            </a:r>
            <a:r>
              <a:rPr lang="zh-CN" altLang="en-US" sz="1200" dirty="0" smtClean="0"/>
              <a:t>有何</a:t>
            </a:r>
            <a:r>
              <a:rPr lang="zh-CN" altLang="en-US" sz="1200" dirty="0"/>
              <a:t>差异。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挑战</a:t>
            </a:r>
            <a:r>
              <a:rPr lang="zh-CN" altLang="en-US" sz="1200" dirty="0"/>
              <a:t>自己，多做一些！增加一些不同的形状</a:t>
            </a:r>
            <a:br>
              <a:rPr lang="zh-CN" altLang="en-US" sz="1200" dirty="0"/>
            </a:br>
            <a:r>
              <a:rPr lang="zh-CN" altLang="en-US" sz="1200" dirty="0"/>
              <a:t>    或颜色。</a:t>
            </a:r>
            <a:endParaRPr lang="zh-CN" altLang="en-US" sz="1200" dirty="0"/>
          </a:p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/>
              <a:t>与一位伙伴交换作品并进行改编创作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帮助</a:t>
            </a:r>
            <a:r>
              <a:rPr lang="zh-CN" altLang="en-US" sz="1200" dirty="0"/>
              <a:t>其它人完成项目！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57995" y="8517982"/>
            <a:ext cx="3227327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和</a:t>
            </a:r>
            <a:r>
              <a:rPr lang="zh-CN" altLang="en-US" sz="1200" dirty="0"/>
              <a:t>同伴一起头脑风暴！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在</a:t>
            </a:r>
            <a:r>
              <a:rPr lang="zh-CN" altLang="en-US" sz="1200" dirty="0"/>
              <a:t>开始创作项目之前，建立一个准备尝试的事情的</a:t>
            </a:r>
            <a:r>
              <a:rPr lang="zh-CN" altLang="en-US" sz="1200" dirty="0" smtClean="0"/>
              <a:t>清单。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浏览</a:t>
            </a:r>
            <a:r>
              <a:rPr lang="zh-CN" altLang="en-US" sz="1200" dirty="0"/>
              <a:t>其它的 </a:t>
            </a:r>
            <a:r>
              <a:rPr lang="en-US" altLang="zh-CN" sz="1200" dirty="0"/>
              <a:t>Scratch </a:t>
            </a:r>
            <a:r>
              <a:rPr lang="zh-CN" altLang="en-US" sz="1200" dirty="0"/>
              <a:t>项目，了解其它人在做些什么</a:t>
            </a:r>
            <a:r>
              <a:rPr lang="en-US" altLang="zh-CN" sz="1200" dirty="0"/>
              <a:t>——</a:t>
            </a:r>
            <a:r>
              <a:rPr lang="zh-CN" altLang="en-US" sz="1200" dirty="0"/>
              <a:t>这是一个获得灵感的好方式！</a:t>
            </a:r>
            <a:endParaRPr lang="en-US" sz="1200" dirty="0">
              <a:latin typeface="Futura Condensed"/>
              <a:cs typeface="Futura Condensed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23435" y="675333"/>
            <a:ext cx="281594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/>
              <a:t>橘框紫圈</a:t>
            </a:r>
            <a:endParaRPr lang="en-US" sz="3600" dirty="0">
              <a:latin typeface="Futura Condensed"/>
              <a:cs typeface="Futura Condensed"/>
            </a:endParaRPr>
          </a:p>
        </p:txBody>
      </p:sp>
      <p:pic>
        <p:nvPicPr>
          <p:cNvPr id="3" name="Picture 2" descr="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490" y="3496310"/>
            <a:ext cx="2977515" cy="2346325"/>
          </a:xfrm>
          <a:prstGeom prst="rect">
            <a:avLst/>
          </a:prstGeom>
        </p:spPr>
      </p:pic>
      <p:pic>
        <p:nvPicPr>
          <p:cNvPr id="6" name="Picture 5" descr="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2730" y="5175885"/>
            <a:ext cx="2315210" cy="26822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0" name="Picture 49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459211" y="728991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橘框紫圈</a:t>
            </a:r>
            <a:endParaRPr lang="en-US" altLang="zh-CN" sz="4000" dirty="0" smtClean="0"/>
          </a:p>
          <a:p>
            <a:r>
              <a:rPr lang="zh-CN" altLang="en-US" sz="4000" dirty="0" smtClean="0"/>
              <a:t>反思</a:t>
            </a:r>
            <a:endParaRPr lang="en-US" sz="4000" dirty="0">
              <a:latin typeface="Futura Condensed"/>
              <a:cs typeface="Futura Condensed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59196" y="2725094"/>
            <a:ext cx="6871221" cy="7105733"/>
            <a:chOff x="459196" y="2725094"/>
            <a:chExt cx="6871221" cy="7105733"/>
          </a:xfrm>
        </p:grpSpPr>
        <p:grpSp>
          <p:nvGrpSpPr>
            <p:cNvPr id="59" name="Group 58"/>
            <p:cNvGrpSpPr/>
            <p:nvPr/>
          </p:nvGrpSpPr>
          <p:grpSpPr>
            <a:xfrm>
              <a:off x="459196" y="530121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/>
                    <a:t>这个活动</a:t>
                  </a:r>
                  <a:r>
                    <a:rPr lang="zh-CN" altLang="en-US" sz="1600" dirty="0"/>
                    <a:t>的挑战是什么？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62323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这个活动有哪些令人惊喜的地方？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" name="Group 2"/>
            <p:cNvGrpSpPr/>
            <p:nvPr/>
          </p:nvGrpSpPr>
          <p:grpSpPr>
            <a:xfrm>
              <a:off x="459196" y="2725094"/>
              <a:ext cx="6871221" cy="2458265"/>
              <a:chOff x="459196" y="7369227"/>
              <a:chExt cx="6871221" cy="2458265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549916" y="8044412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459196" y="7369227"/>
                <a:ext cx="6871221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Lucida Grande" panose="020B0600040502020204"/>
                  <a:buChar char="+"/>
                </a:pPr>
                <a:r>
                  <a:rPr lang="zh-CN" altLang="en-US" sz="1600" dirty="0"/>
                  <a:t>你是如何在作品中使用橘色正方形和紫色圆形的呢?你是从何得到这一想法的呢?</a:t>
                </a:r>
                <a:endParaRPr lang="zh-CN" altLang="en-US" sz="1600" dirty="0"/>
              </a:p>
            </p:txBody>
          </p:sp>
          <p:cxnSp>
            <p:nvCxnSpPr>
              <p:cNvPr id="78" name="Straight Connector 77"/>
              <p:cNvCxnSpPr/>
              <p:nvPr/>
            </p:nvCxnSpPr>
            <p:spPr>
              <a:xfrm>
                <a:off x="549916" y="7951977"/>
                <a:ext cx="6780501" cy="0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57995" y="2830659"/>
            <a:ext cx="3324338" cy="3728189"/>
            <a:chOff x="422410" y="2830659"/>
            <a:chExt cx="3324338" cy="3728189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328603"/>
              <a:ext cx="3231204" cy="32302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>
                  <a:sym typeface="+mn-ea"/>
                </a:rPr>
                <a:t>（可选）</a:t>
              </a:r>
              <a:r>
                <a:rPr lang="zh-CN" altLang="en-US" sz="1200" dirty="0"/>
                <a:t>向学生演示“动起来了”工作室里的范例项目</a:t>
              </a:r>
              <a:r>
                <a:rPr lang="zh-CN" altLang="en-US" sz="1200" dirty="0">
                  <a:sym typeface="+mn-ea"/>
                </a:rPr>
                <a:t>。</a:t>
              </a:r>
              <a:r>
                <a:rPr lang="zh-CN" altLang="en-US" sz="1200" dirty="0"/>
                <a:t>把课程材料分</a:t>
              </a:r>
              <a:r>
                <a:rPr lang="zh-CN" altLang="en-US" sz="1200" dirty="0" smtClean="0"/>
                <a:t>发给学生</a:t>
              </a:r>
              <a:r>
                <a:rPr lang="zh-CN" altLang="en-US" sz="1200" dirty="0" smtClean="0">
                  <a:sym typeface="+mn-ea"/>
                </a:rPr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介绍动画的概念：循环显示</a:t>
              </a:r>
              <a:r>
                <a:rPr lang="zh-CN" altLang="en-US" sz="1200" dirty="0"/>
                <a:t>一系列差异细微的图片。例如：以翻页书或</a:t>
              </a:r>
              <a:r>
                <a:rPr lang="zh-CN" altLang="en-US" sz="1200" dirty="0" smtClean="0"/>
                <a:t>黏土动画</a:t>
              </a:r>
              <a:r>
                <a:rPr lang="zh-CN" altLang="en-US" sz="1200" dirty="0"/>
                <a:t>为例。鼓励学生通过更换造型或背景来探索循环，并且</a:t>
              </a:r>
              <a:r>
                <a:rPr lang="zh-CN" altLang="en-US" sz="1200" dirty="0" smtClean="0"/>
                <a:t>制作动画。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邀请学生以搭建展台的形式分享他们的作品：让他们把自己的项目</a:t>
              </a:r>
              <a:r>
                <a:rPr lang="zh-CN" altLang="en-US" sz="1200" dirty="0" smtClean="0"/>
                <a:t>设置在展示</a:t>
              </a:r>
              <a:r>
                <a:rPr lang="zh-CN" altLang="en-US" sz="1200" dirty="0"/>
                <a:t>模式，然后走访其它的展台去参观学习他人的作品。也可以</a:t>
              </a:r>
              <a:r>
                <a:rPr lang="zh-CN" altLang="en-US" sz="1200" dirty="0" smtClean="0"/>
                <a:t>让学生</a:t>
              </a:r>
              <a:r>
                <a:rPr lang="zh-CN" altLang="en-US" sz="1200" dirty="0"/>
                <a:t>把项目上传到“动起来了”工作室或班级工作室里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让</a:t>
              </a:r>
              <a:r>
                <a:rPr lang="zh-CN" altLang="en-US" sz="1200" dirty="0"/>
                <a:t>学生参考提示来反思创作过程，并把心得和体会记录在设计日志中</a:t>
              </a:r>
              <a:r>
                <a:rPr lang="zh-CN" altLang="en-US" sz="1200" dirty="0" smtClean="0"/>
                <a:t>，或者</a:t>
              </a:r>
              <a:r>
                <a:rPr lang="zh-CN" altLang="en-US" sz="1200" dirty="0"/>
                <a:t>在小组中讨论。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410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4007796" y="2832776"/>
            <a:ext cx="3307404" cy="1140987"/>
            <a:chOff x="3992282" y="2832776"/>
            <a:chExt cx="3307404" cy="1140987"/>
          </a:xfrm>
        </p:grpSpPr>
        <p:sp>
          <p:nvSpPr>
            <p:cNvPr id="52" name="TextBox 51"/>
            <p:cNvSpPr txBox="1"/>
            <p:nvPr/>
          </p:nvSpPr>
          <p:spPr>
            <a:xfrm>
              <a:off x="4089400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“动起来了”课程材料</a:t>
              </a:r>
              <a:endParaRPr lang="en-US" altLang="zh-CN" sz="1200" dirty="0" smtClean="0"/>
            </a:p>
            <a:p>
              <a:pPr marL="171450" indent="-171450" algn="l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“动起来了”</a:t>
              </a:r>
              <a:r>
                <a:rPr lang="zh-CN" altLang="en-US" sz="1200" dirty="0"/>
                <a:t>工作室</a:t>
              </a:r>
              <a:br>
                <a:rPr lang="en-US" sz="1200" dirty="0" smtClean="0">
                  <a:latin typeface="Futura Condensed"/>
                  <a:cs typeface="Futura Condensed"/>
                </a:rPr>
              </a:br>
              <a:r>
                <a:rPr lang="zh-CN" altLang="en-US" sz="1200" dirty="0" smtClean="0">
                  <a:hlinkClick r:id="rId1" action="ppaction://hlinkfile"/>
                </a:rPr>
                <a:t>https://create.codelab.club/studios/72/</a:t>
              </a:r>
              <a:endParaRPr lang="zh-CN" altLang="en-US" sz="1200" dirty="0" smtClean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55" name="Straight Connector 54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4007796" y="4158236"/>
            <a:ext cx="3307404" cy="1325772"/>
            <a:chOff x="3992282" y="2832776"/>
            <a:chExt cx="3307404" cy="1325772"/>
          </a:xfrm>
        </p:grpSpPr>
        <p:sp>
          <p:nvSpPr>
            <p:cNvPr id="57" name="TextBox 56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角色</a:t>
              </a:r>
              <a:r>
                <a:rPr lang="zh-CN" altLang="en-US" sz="1200" dirty="0"/>
                <a:t>和造型之间的差别是什么？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什么</a:t>
              </a:r>
              <a:r>
                <a:rPr lang="zh-CN" altLang="en-US" sz="1200" dirty="0"/>
                <a:t>是动画？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列举</a:t>
              </a:r>
              <a:r>
                <a:rPr lang="zh-CN" altLang="en-US" sz="1200" dirty="0"/>
                <a:t>三种你在现实生活中体验到的循环（例如：每晚睡觉）</a:t>
              </a:r>
              <a:endParaRPr lang="en-US" sz="1200" dirty="0" smtClean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992282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63" name="Straight Connector 62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/>
          <p:cNvGrpSpPr/>
          <p:nvPr/>
        </p:nvGrpSpPr>
        <p:grpSpPr>
          <a:xfrm>
            <a:off x="4007796" y="5717574"/>
            <a:ext cx="3307404" cy="1694707"/>
            <a:chOff x="3992282" y="2832776"/>
            <a:chExt cx="3307404" cy="1694707"/>
          </a:xfrm>
        </p:grpSpPr>
        <p:sp>
          <p:nvSpPr>
            <p:cNvPr id="65" name="TextBox 64"/>
            <p:cNvSpPr txBox="1"/>
            <p:nvPr/>
          </p:nvSpPr>
          <p:spPr>
            <a:xfrm>
              <a:off x="4089400" y="3328603"/>
              <a:ext cx="3117152" cy="119888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学生</a:t>
              </a:r>
              <a:r>
                <a:rPr lang="zh-CN" altLang="en-US" sz="1200" dirty="0"/>
                <a:t>能够分辨角色和造型之间的差别是什么吗？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有些</a:t>
              </a:r>
              <a:r>
                <a:rPr lang="zh-CN" altLang="en-US" sz="1200" dirty="0"/>
                <a:t>学生对动画项目特别感兴趣，他们情愿花主要的时间去绘制和设计</a:t>
              </a:r>
              <a:r>
                <a:rPr lang="zh-CN" altLang="en-US" sz="1200" dirty="0" smtClean="0"/>
                <a:t>角色</a:t>
              </a:r>
              <a:r>
                <a:rPr lang="zh-CN" altLang="en-US" sz="1200" dirty="0"/>
                <a:t>、造型和背景。你如何让他们在美学和技术两方面都投入呢？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44" name="TextBox 43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47" name="Straight Connector 46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" name="Group 47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49" name="TextBox 48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2" name="TextBox 61"/>
          <p:cNvSpPr txBox="1"/>
          <p:nvPr/>
        </p:nvSpPr>
        <p:spPr>
          <a:xfrm>
            <a:off x="551129" y="8142739"/>
            <a:ext cx="3231204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角色</a:t>
            </a:r>
            <a:r>
              <a:rPr lang="zh-CN" altLang="en-US" sz="1200" dirty="0"/>
              <a:t>和造型往往是学生们容易混淆的两个概念。用演员穿着不同的服装这个比喻可以帮助他们理解。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学生</a:t>
            </a:r>
            <a:r>
              <a:rPr lang="zh-CN" altLang="en-US" sz="1200" dirty="0"/>
              <a:t>可以借助照相机或电脑摄像头来捕捉他们自己的图片进行</a:t>
            </a:r>
            <a:r>
              <a:rPr lang="zh-CN" altLang="en-US" sz="1200" dirty="0" smtClean="0"/>
              <a:t>动画创作</a:t>
            </a:r>
            <a:r>
              <a:rPr lang="zh-CN" altLang="en-US" sz="1200" dirty="0"/>
              <a:t>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302435" y="606968"/>
            <a:ext cx="5913646" cy="1633697"/>
            <a:chOff x="457995" y="606968"/>
            <a:chExt cx="5913646" cy="1633697"/>
          </a:xfrm>
        </p:grpSpPr>
        <p:sp>
          <p:nvSpPr>
            <p:cNvPr id="10" name="TextBox 9"/>
            <p:cNvSpPr txBox="1"/>
            <p:nvPr/>
          </p:nvSpPr>
          <p:spPr>
            <a:xfrm>
              <a:off x="3371794" y="795405"/>
              <a:ext cx="2999847" cy="14452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400" dirty="0"/>
                <a:t>目标：</a:t>
              </a:r>
              <a:endParaRPr lang="zh-CN" altLang="en-US" sz="1400" dirty="0"/>
            </a:p>
            <a:p>
              <a:r>
                <a:rPr lang="zh-CN" altLang="en-US" sz="1400" dirty="0"/>
                <a:t>完成这个活动后，学生们将：</a:t>
              </a:r>
              <a:endParaRPr lang="zh-CN" altLang="en-US" sz="14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通过使用“控制”类模块，对序列、循环等计算概念更加熟悉</a:t>
              </a:r>
              <a:endParaRPr lang="zh-CN" altLang="en-US" sz="1200" dirty="0" smtClean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能够清楚解释角色和造型之间的差别</a:t>
              </a:r>
              <a:endParaRPr lang="zh-CN" altLang="en-US" sz="1200" dirty="0" smtClean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通过创作动画项目，练习“实验和迭代”的工作方式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57995" y="606968"/>
              <a:ext cx="28159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/>
                <a:t>动起来了！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685091" y="1694474"/>
              <a:ext cx="1252801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fontAlgn="base">
                <a:lnSpc>
                  <a:spcPct val="120000"/>
                </a:lnSpc>
              </a:pPr>
              <a:r>
                <a:rPr lang="zh-CN" altLang="en-US" sz="1000" dirty="0"/>
                <a:t>建议时间</a:t>
              </a:r>
              <a:r>
                <a:rPr lang="zh-CN" altLang="en-US" sz="1000" dirty="0" smtClean="0"/>
                <a:t> </a:t>
              </a:r>
              <a:endParaRPr lang="en-US" altLang="zh-CN" sz="1000" dirty="0" smtClean="0"/>
            </a:p>
            <a:p>
              <a:pPr algn="l" fontAlgn="base">
                <a:lnSpc>
                  <a:spcPct val="120000"/>
                </a:lnSpc>
              </a:pPr>
              <a:r>
                <a:rPr lang="en-US" altLang="zh-CN" sz="1000" dirty="0" smtClean="0"/>
                <a:t>30-</a:t>
              </a:r>
              <a:r>
                <a:rPr lang="en-US" altLang="zh-CN" sz="1000" dirty="0"/>
                <a:t>45 </a:t>
              </a:r>
              <a:r>
                <a:rPr lang="zh-CN" altLang="en-US" sz="1000" dirty="0"/>
                <a:t>分钟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  <p:pic>
          <p:nvPicPr>
            <p:cNvPr id="67" name="Picture 66" descr="30m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3644" y="1752620"/>
              <a:ext cx="329184" cy="329184"/>
            </a:xfrm>
            <a:prstGeom prst="rect">
              <a:avLst/>
            </a:prstGeom>
          </p:spPr>
        </p:pic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48</a:t>
            </a:r>
            <a:endParaRPr lang="en-US" dirty="0"/>
          </a:p>
        </p:txBody>
      </p:sp>
      <p:grpSp>
        <p:nvGrpSpPr>
          <p:cNvPr id="70" name="Group 69"/>
          <p:cNvGrpSpPr/>
          <p:nvPr/>
        </p:nvGrpSpPr>
        <p:grpSpPr>
          <a:xfrm>
            <a:off x="551129" y="-7273"/>
            <a:ext cx="493776" cy="2791968"/>
            <a:chOff x="551129" y="-7273"/>
            <a:chExt cx="493776" cy="2791968"/>
          </a:xfrm>
        </p:grpSpPr>
        <p:pic>
          <p:nvPicPr>
            <p:cNvPr id="71" name="Picture 70" descr="Unit3activity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-7273"/>
              <a:ext cx="493776" cy="2791968"/>
            </a:xfrm>
            <a:prstGeom prst="rect">
              <a:avLst/>
            </a:prstGeom>
          </p:spPr>
        </p:pic>
        <p:sp>
          <p:nvSpPr>
            <p:cNvPr id="72" name="TextBox 71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UNIT </a:t>
              </a:r>
              <a:r>
                <a:rPr 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2 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动画</a:t>
              </a:r>
              <a:endParaRPr lang="zh-CN" alt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7-17 at 7.37.16 PM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853" y="758088"/>
            <a:ext cx="3643847" cy="2719628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445296" y="1520727"/>
            <a:ext cx="2357171" cy="1515959"/>
            <a:chOff x="422410" y="1482630"/>
            <a:chExt cx="2357171" cy="1515959"/>
          </a:xfrm>
        </p:grpSpPr>
        <p:sp>
          <p:nvSpPr>
            <p:cNvPr id="10" name="TextBox 9"/>
            <p:cNvSpPr txBox="1"/>
            <p:nvPr/>
          </p:nvSpPr>
          <p:spPr>
            <a:xfrm>
              <a:off x="515544" y="1482630"/>
              <a:ext cx="2159129" cy="553998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如何可以使得一张图片或照片动起来呢？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22410" y="2168644"/>
              <a:ext cx="2357171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在本次活动中，你会尝试通过用编程将一系列造型的变化连接起来，让角色、图片或想法变成有生命力的动画作品。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26672" y="4228628"/>
            <a:ext cx="2885167" cy="82994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选择一个</a:t>
            </a:r>
            <a:r>
              <a:rPr lang="zh-CN" altLang="en-US" sz="1200" dirty="0" smtClean="0"/>
              <a:t>角色</a:t>
            </a:r>
            <a:endParaRPr lang="en-US" altLang="zh-CN" sz="1200" dirty="0" smtClean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增加</a:t>
            </a:r>
            <a:r>
              <a:rPr lang="zh-CN" altLang="en-US" sz="1200" dirty="0"/>
              <a:t>不同的造型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增加积木让</a:t>
            </a:r>
            <a:r>
              <a:rPr lang="zh-CN" altLang="en-US" sz="1200" dirty="0">
                <a:sym typeface="+mn-ea"/>
              </a:rPr>
              <a:t>图像生动起来</a:t>
            </a:r>
            <a:endParaRPr lang="zh-CN" altLang="en-US" sz="1200" dirty="0">
              <a:sym typeface="+mn-ea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重复</a:t>
            </a:r>
            <a:r>
              <a:rPr lang="zh-CN" altLang="en-US" sz="1200" dirty="0"/>
              <a:t>！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36830" y="8517982"/>
            <a:ext cx="2464723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在</a:t>
            </a:r>
            <a:r>
              <a:rPr lang="zh-CN" altLang="en-US" sz="1200" dirty="0"/>
              <a:t>纸上先绘制出你想做的动画 </a:t>
            </a:r>
            <a:r>
              <a:rPr lang="en-US" altLang="zh-CN" sz="1200" dirty="0"/>
              <a:t>—</a:t>
            </a:r>
            <a:r>
              <a:rPr lang="zh-CN" altLang="en-US" sz="1200" dirty="0"/>
              <a:t>像翻页书一样。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尝试</a:t>
            </a:r>
            <a:r>
              <a:rPr lang="zh-CN" altLang="en-US" sz="1200" dirty="0"/>
              <a:t>不同的积木和造型，直到你找到自己喜欢的。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需要</a:t>
            </a:r>
            <a:r>
              <a:rPr lang="zh-CN" altLang="en-US" sz="1200" dirty="0"/>
              <a:t>灵感么？去社区网站的探索页面里的动画部分去看看其它人的项目吧。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-1" y="7871074"/>
            <a:ext cx="7772401" cy="532604"/>
            <a:chOff x="-1" y="7871074"/>
            <a:chExt cx="7772401" cy="532604"/>
          </a:xfrm>
        </p:grpSpPr>
        <p:sp>
          <p:nvSpPr>
            <p:cNvPr id="33" name="Rectangle 32"/>
            <p:cNvSpPr/>
            <p:nvPr/>
          </p:nvSpPr>
          <p:spPr>
            <a:xfrm>
              <a:off x="-1" y="7871074"/>
              <a:ext cx="7772401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Diamond 33"/>
            <p:cNvSpPr/>
            <p:nvPr/>
          </p:nvSpPr>
          <p:spPr>
            <a:xfrm>
              <a:off x="1398022" y="8077594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Diamond 34"/>
            <p:cNvSpPr/>
            <p:nvPr/>
          </p:nvSpPr>
          <p:spPr>
            <a:xfrm>
              <a:off x="5277046" y="8066025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0" y="7879206"/>
              <a:ext cx="31855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试一试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185510" y="7884634"/>
              <a:ext cx="458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3411200" y="8517982"/>
            <a:ext cx="4193559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你的项目上传到“动起来了”工作室里</a:t>
            </a:r>
            <a:r>
              <a:rPr lang="zh-CN" altLang="en-US" sz="1200" dirty="0" smtClean="0"/>
              <a:t>去。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br>
              <a:rPr lang="en-US" sz="1200" dirty="0">
                <a:latin typeface="Futura Condensed"/>
                <a:cs typeface="Futura Condensed"/>
              </a:rPr>
            </a:br>
            <a:r>
              <a:rPr lang="en-US" sz="1200" dirty="0">
                <a:latin typeface="Futura Condensed"/>
                <a:cs typeface="Futura Condensed"/>
              </a:rPr>
              <a:t>    </a:t>
            </a:r>
            <a:r>
              <a:rPr lang="en-US" sz="1200" dirty="0">
                <a:latin typeface="Futura Condensed"/>
                <a:cs typeface="Futura Condensed"/>
                <a:hlinkClick r:id="rId2" action="ppaction://hlinkfile"/>
              </a:rPr>
              <a:t>https://create.codelab.club/studios/72/</a:t>
            </a:r>
            <a:endParaRPr lang="en-US" sz="1200" dirty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/>
              <a:t>挑战自己，多做一些！增加功能让你的项目看起来更逼真。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帮助</a:t>
            </a:r>
            <a:r>
              <a:rPr lang="zh-CN" altLang="en-US" sz="1200" dirty="0"/>
              <a:t>其它人完成项目！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/>
              <a:t>和搭档分享你的项目和设计过程。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找</a:t>
            </a:r>
            <a:r>
              <a:rPr lang="zh-CN" altLang="en-US" sz="1200" dirty="0"/>
              <a:t>一个给你启发的动画项目，对其进行改编</a:t>
            </a:r>
            <a:r>
              <a:rPr lang="zh-CN" altLang="en-US" sz="1200" dirty="0" smtClean="0"/>
              <a:t>。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3185510" y="8392109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44691" y="3857808"/>
            <a:ext cx="29532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从这里开始</a:t>
            </a:r>
            <a:endParaRPr lang="en-US" sz="1600" dirty="0">
              <a:latin typeface="Futura Condensed"/>
              <a:cs typeface="Futura Condensed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 flipV="1">
            <a:off x="535219" y="4194252"/>
            <a:ext cx="2717679" cy="2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57995" y="606968"/>
            <a:ext cx="281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动起来了！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  <p:pic>
        <p:nvPicPr>
          <p:cNvPr id="4" name="Picture 3" descr="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790" y="4939665"/>
            <a:ext cx="1614805" cy="2860040"/>
          </a:xfrm>
          <a:prstGeom prst="rect">
            <a:avLst/>
          </a:prstGeom>
        </p:spPr>
      </p:pic>
      <p:pic>
        <p:nvPicPr>
          <p:cNvPr id="5" name="Picture 4" descr="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1245" y="4228465"/>
            <a:ext cx="3656330" cy="30867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0" name="Picture 49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角色和造型之间的差别是什么？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8554"/>
                <a:chOff x="444499" y="3063754"/>
                <a:chExt cx="6871221" cy="338554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/>
                    <a:t>什么</a:t>
                  </a:r>
                  <a:r>
                    <a:rPr lang="zh-CN" altLang="en-US" sz="1600" dirty="0"/>
                    <a:t>是动画？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列举三种你在现实生活中体验到的循环（例如：每晚睡觉）</a:t>
                  </a:r>
                  <a:endParaRPr lang="en-US" sz="1600" dirty="0">
                    <a:solidFill>
                      <a:srgbClr val="000000"/>
                    </a:solidFill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5" name="TextBox 34"/>
          <p:cNvSpPr txBox="1"/>
          <p:nvPr/>
        </p:nvSpPr>
        <p:spPr>
          <a:xfrm>
            <a:off x="547435" y="678512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动起来</a:t>
            </a:r>
            <a:r>
              <a:rPr lang="zh-CN" altLang="en-US" sz="4000" dirty="0" smtClean="0"/>
              <a:t>了</a:t>
            </a:r>
            <a:endParaRPr lang="en-US" altLang="zh-CN" sz="4000" dirty="0" smtClean="0"/>
          </a:p>
          <a:p>
            <a:r>
              <a:rPr lang="zh-CN" altLang="en-US" sz="4000" dirty="0" smtClean="0"/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Diamond 53"/>
          <p:cNvSpPr/>
          <p:nvPr/>
        </p:nvSpPr>
        <p:spPr>
          <a:xfrm>
            <a:off x="6965252" y="2133579"/>
            <a:ext cx="781748" cy="781748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4007796" y="2830659"/>
            <a:ext cx="3307404" cy="1327889"/>
            <a:chOff x="4007796" y="2830659"/>
            <a:chExt cx="3307404" cy="1327889"/>
          </a:xfrm>
        </p:grpSpPr>
        <p:sp>
          <p:nvSpPr>
            <p:cNvPr id="18" name="TextBox 17"/>
            <p:cNvSpPr txBox="1"/>
            <p:nvPr/>
          </p:nvSpPr>
          <p:spPr>
            <a:xfrm>
              <a:off x="4104914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spc="-20" dirty="0" smtClean="0">
                  <a:latin typeface="Futura Condensed"/>
                  <a:cs typeface="Futura Condensed"/>
                </a:rPr>
                <a:t>第 </a:t>
              </a:r>
              <a:r>
                <a:rPr lang="en-US" altLang="zh-CN" sz="1200" spc="-20" dirty="0" smtClean="0">
                  <a:latin typeface="Futura Condensed"/>
                  <a:cs typeface="Futura Condensed"/>
                </a:rPr>
                <a:t>2 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单元“抓虫子”课程材料</a:t>
              </a:r>
              <a:endParaRPr lang="en-US" altLang="zh-CN" sz="1200" spc="-20" dirty="0" smtClean="0">
                <a:latin typeface="Futura Condensed"/>
                <a:cs typeface="Futura Condensed"/>
              </a:endParaRPr>
            </a:p>
            <a:p>
              <a:pPr marL="171450" indent="-171450" algn="l">
                <a:buFont typeface="Wingdings" panose="05000000000000000000" pitchFamily="2" charset="2"/>
                <a:buChar char="q"/>
              </a:pPr>
              <a:r>
                <a:rPr lang="zh-CN" altLang="en-US" sz="1200" spc="-20" dirty="0" smtClean="0">
                  <a:latin typeface="Futura Condensed"/>
                  <a:cs typeface="Futura Condensed"/>
                </a:rPr>
                <a:t>第 </a:t>
              </a:r>
              <a:r>
                <a:rPr lang="en-US" altLang="zh-CN" sz="1200" spc="-20" dirty="0" smtClean="0">
                  <a:latin typeface="Futura Condensed"/>
                  <a:cs typeface="Futura Condensed"/>
                </a:rPr>
                <a:t>2 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单元“抓虫子”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工作室</a:t>
              </a:r>
              <a:br>
                <a:rPr lang="en-US" sz="1200" dirty="0" smtClean="0">
                  <a:latin typeface="Futura Condensed"/>
                  <a:cs typeface="Futura Condensed"/>
                </a:rPr>
              </a:br>
              <a:r>
                <a:rPr lang="zh-CN" altLang="en-US" sz="1200" spc="-20" dirty="0" smtClean="0">
                  <a:latin typeface="Futura Condensed"/>
                  <a:cs typeface="Futura Condensed"/>
                  <a:hlinkClick r:id="rId1" action="ppaction://hlinkfile"/>
                </a:rPr>
                <a:t>https://create.codelab.club/studios/73/</a:t>
              </a:r>
              <a:endParaRPr lang="zh-CN" altLang="en-US" sz="1200" spc="-2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7796" y="2830659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104914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457995" y="2830659"/>
            <a:ext cx="3324338" cy="3912974"/>
            <a:chOff x="457995" y="2830659"/>
            <a:chExt cx="3324338" cy="3912974"/>
          </a:xfrm>
        </p:grpSpPr>
        <p:sp>
          <p:nvSpPr>
            <p:cNvPr id="14" name="TextBox 13"/>
            <p:cNvSpPr txBox="1"/>
            <p:nvPr/>
          </p:nvSpPr>
          <p:spPr>
            <a:xfrm>
              <a:off x="551129" y="3328603"/>
              <a:ext cx="3231204" cy="341503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>
                  <a:sym typeface="+mn-ea"/>
                </a:rPr>
                <a:t>（可选）</a:t>
              </a:r>
              <a:r>
                <a:rPr lang="zh-CN" altLang="en-US" sz="1200" dirty="0" smtClean="0">
                  <a:sym typeface="+mn-ea"/>
                </a:rPr>
                <a:t>将</a:t>
              </a:r>
              <a:r>
                <a:rPr lang="zh-CN" altLang="en-US" sz="1200" dirty="0">
                  <a:sym typeface="+mn-ea"/>
                </a:rPr>
                <a:t>第 </a:t>
              </a:r>
              <a:r>
                <a:rPr lang="en-US" altLang="zh-CN" sz="1200" dirty="0">
                  <a:sym typeface="+mn-ea"/>
                </a:rPr>
                <a:t>2 </a:t>
              </a:r>
              <a:r>
                <a:rPr lang="zh-CN" altLang="en-US" sz="1200" dirty="0" smtClean="0">
                  <a:sym typeface="+mn-ea"/>
                </a:rPr>
                <a:t>单元的“ </a:t>
              </a:r>
              <a:r>
                <a:rPr lang="zh-CN" altLang="en-US" sz="1200" dirty="0">
                  <a:sym typeface="+mn-ea"/>
                </a:rPr>
                <a:t>抓虫子” 讲义分发给学生</a:t>
              </a:r>
              <a:r>
                <a:rPr lang="zh-CN" altLang="en-US" sz="1200" dirty="0" smtClean="0">
                  <a:sym typeface="+mn-ea"/>
                </a:rPr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帮助</a:t>
              </a:r>
              <a:r>
                <a:rPr lang="zh-CN" altLang="en-US" sz="1200" dirty="0"/>
                <a:t>学生从</a:t>
              </a:r>
              <a:r>
                <a:rPr lang="en-US" altLang="zh-CN" sz="1200" dirty="0"/>
                <a:t>“Unit 2 </a:t>
              </a:r>
              <a:r>
                <a:rPr lang="zh-CN" altLang="en-US" sz="1200" dirty="0"/>
                <a:t>抓虫子</a:t>
              </a:r>
              <a:r>
                <a:rPr lang="en-US" altLang="zh-CN" sz="1200" dirty="0"/>
                <a:t>”</a:t>
              </a:r>
              <a:r>
                <a:rPr lang="zh-CN" altLang="en-US" sz="1200" dirty="0"/>
                <a:t>工作室或根据课程材料上的项目链接，打开第 </a:t>
              </a:r>
              <a:r>
                <a:rPr lang="en-US" altLang="zh-CN" sz="1200" dirty="0"/>
                <a:t>2 </a:t>
              </a:r>
              <a:r>
                <a:rPr lang="zh-CN" altLang="en-US" sz="1200" dirty="0"/>
                <a:t>单元调试项目。</a:t>
              </a:r>
              <a:r>
                <a:rPr lang="zh-CN" altLang="en-US" sz="1200" dirty="0" smtClean="0"/>
                <a:t>鼓励</a:t>
              </a:r>
              <a:r>
                <a:rPr lang="zh-CN" altLang="en-US" sz="1200" dirty="0"/>
                <a:t>他们点击“进去看看”按钮，分析那些有问题的程序，测试可能的</a:t>
              </a:r>
              <a:r>
                <a:rPr lang="zh-CN" altLang="en-US" sz="1200" dirty="0" smtClean="0"/>
                <a:t>解决</a:t>
              </a:r>
              <a:r>
                <a:rPr lang="zh-CN" altLang="en-US" sz="1200" dirty="0"/>
                <a:t>方案。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留</a:t>
              </a:r>
              <a:r>
                <a:rPr lang="zh-CN" altLang="en-US" sz="1200" dirty="0"/>
                <a:t>出时间给学生测试和调试每个</a:t>
              </a:r>
              <a:r>
                <a:rPr lang="en-US" altLang="zh-CN" sz="1200" dirty="0"/>
                <a:t>“</a:t>
              </a:r>
              <a:r>
                <a:rPr lang="zh-CN" altLang="en-US" sz="1200" dirty="0"/>
                <a:t>抓虫子</a:t>
              </a:r>
              <a:r>
                <a:rPr lang="en-US" altLang="zh-CN" sz="1200" dirty="0"/>
                <a:t>”</a:t>
              </a:r>
              <a:r>
                <a:rPr lang="zh-CN" altLang="en-US" sz="1200" dirty="0"/>
                <a:t>项目。（可选）让他们用改编功能调试程序并保存调试好的程序。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让</a:t>
              </a:r>
              <a:r>
                <a:rPr lang="zh-CN" altLang="en-US" sz="1200" dirty="0"/>
                <a:t>学生参考提示来反思调试过程，并把心得和体会记录在设计日志中</a:t>
              </a:r>
              <a:r>
                <a:rPr lang="zh-CN" altLang="en-US" sz="1200" dirty="0" smtClean="0"/>
                <a:t>，或者</a:t>
              </a:r>
              <a:r>
                <a:rPr lang="zh-CN" altLang="en-US" sz="1200" dirty="0"/>
                <a:t>在小组中</a:t>
              </a:r>
              <a:r>
                <a:rPr lang="zh-CN" altLang="en-US" sz="1200" dirty="0" smtClean="0"/>
                <a:t>讨论。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将</a:t>
              </a:r>
              <a:r>
                <a:rPr lang="zh-CN" altLang="en-US" sz="1200" dirty="0"/>
                <a:t>学生查找和解决问题的方法整理成一个如何进行调试的策略</a:t>
              </a:r>
              <a:r>
                <a:rPr lang="zh-CN" altLang="en-US" sz="1200" dirty="0" smtClean="0"/>
                <a:t>清单。</a:t>
              </a:r>
              <a:endParaRPr lang="en-US" sz="1200" spc="-10" dirty="0">
                <a:latin typeface="Futura Condensed"/>
                <a:cs typeface="Futura Condensed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57995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79" name="Straight Connector 78"/>
            <p:cNvCxnSpPr/>
            <p:nvPr/>
          </p:nvCxnSpPr>
          <p:spPr>
            <a:xfrm flipV="1">
              <a:off x="551129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4007796" y="4242530"/>
            <a:ext cx="3307404" cy="1327765"/>
            <a:chOff x="3992282" y="4098597"/>
            <a:chExt cx="3307404" cy="1327765"/>
          </a:xfrm>
        </p:grpSpPr>
        <p:sp>
          <p:nvSpPr>
            <p:cNvPr id="82" name="TextBox 81"/>
            <p:cNvSpPr txBox="1"/>
            <p:nvPr/>
          </p:nvSpPr>
          <p:spPr>
            <a:xfrm>
              <a:off x="4089400" y="4596417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问题</a:t>
              </a:r>
              <a:r>
                <a:rPr lang="zh-CN" altLang="en-US" sz="1200" dirty="0"/>
                <a:t>出在哪里？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你</a:t>
              </a:r>
              <a:r>
                <a:rPr lang="zh-CN" altLang="en-US" sz="1200" dirty="0"/>
                <a:t>是如何找出问题的？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你</a:t>
              </a:r>
              <a:r>
                <a:rPr lang="zh-CN" altLang="en-US" sz="1200" dirty="0"/>
                <a:t>是如何解决问题的？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其他人还有</a:t>
              </a:r>
              <a:r>
                <a:rPr lang="zh-CN" altLang="en-US" sz="1200" dirty="0"/>
                <a:t>其它的解决方案么？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992282" y="4098597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 flipV="1">
              <a:off x="4089400" y="4437151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TextBox 66"/>
          <p:cNvSpPr txBox="1"/>
          <p:nvPr/>
        </p:nvSpPr>
        <p:spPr>
          <a:xfrm>
            <a:off x="457995" y="2262843"/>
            <a:ext cx="2913799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ACTIVITY DESCRIPTION</a:t>
            </a:r>
            <a:endParaRPr lang="en-US" sz="28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5" name="Isosceles Triangle 64"/>
          <p:cNvSpPr/>
          <p:nvPr/>
        </p:nvSpPr>
        <p:spPr>
          <a:xfrm rot="16200000">
            <a:off x="6953456" y="2403548"/>
            <a:ext cx="479582" cy="243905"/>
          </a:xfrm>
          <a:prstGeom prst="triangle">
            <a:avLst>
              <a:gd name="adj" fmla="val 51144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7" name="Group 96"/>
          <p:cNvGrpSpPr/>
          <p:nvPr/>
        </p:nvGrpSpPr>
        <p:grpSpPr>
          <a:xfrm>
            <a:off x="4007796" y="5709109"/>
            <a:ext cx="3307404" cy="1325772"/>
            <a:chOff x="3992282" y="2832776"/>
            <a:chExt cx="3307404" cy="1325772"/>
          </a:xfrm>
        </p:grpSpPr>
        <p:sp>
          <p:nvSpPr>
            <p:cNvPr id="98" name="TextBox 97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学生们</a:t>
              </a:r>
              <a:r>
                <a:rPr lang="zh-CN" altLang="en-US" sz="1200" dirty="0"/>
                <a:t>能够解决这 </a:t>
              </a:r>
              <a:r>
                <a:rPr lang="en-US" altLang="zh-CN" sz="1200" dirty="0"/>
                <a:t>5 </a:t>
              </a:r>
              <a:r>
                <a:rPr lang="zh-CN" altLang="en-US" sz="1200" dirty="0"/>
                <a:t>个程序中的问题么？如果不能的话，你如何解释清楚未调试成功项目中的概念呢？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学生们</a:t>
              </a:r>
              <a:r>
                <a:rPr lang="zh-CN" altLang="en-US" sz="1200" dirty="0"/>
                <a:t>用了哪些不同的测试和调试策略？</a:t>
              </a:r>
              <a:endParaRPr lang="en-US" altLang="zh-CN" sz="1200" spc="-20" dirty="0">
                <a:latin typeface="Futura Condensed"/>
                <a:cs typeface="Futura Condensed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0" name="Straight Connector 9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47" name="TextBox 46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48" name="Straight Connector 47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50" name="Straight Connector 49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52" name="TextBox 51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59" name="Straight Connector 58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6" name="TextBox 65"/>
          <p:cNvSpPr txBox="1"/>
          <p:nvPr/>
        </p:nvSpPr>
        <p:spPr>
          <a:xfrm>
            <a:off x="551129" y="8142739"/>
            <a:ext cx="3231204" cy="64516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让</a:t>
            </a:r>
            <a:r>
              <a:rPr lang="zh-CN" altLang="en-US" sz="1200" dirty="0"/>
              <a:t>学生们以小组的形式表演“抓虫子”里的程序（和前面的“脚本表演”</a:t>
            </a:r>
            <a:r>
              <a:rPr lang="zh-CN" altLang="en-US" sz="1200" dirty="0" smtClean="0"/>
              <a:t>练习</a:t>
            </a:r>
            <a:r>
              <a:rPr lang="zh-CN" altLang="en-US" sz="1200" dirty="0"/>
              <a:t>相同）。或者将</a:t>
            </a:r>
            <a:r>
              <a:rPr lang="en-US" altLang="zh-CN" sz="1200" dirty="0"/>
              <a:t>“</a:t>
            </a:r>
            <a:r>
              <a:rPr lang="zh-CN" altLang="en-US" sz="1200" dirty="0"/>
              <a:t>脚本表演</a:t>
            </a:r>
            <a:r>
              <a:rPr lang="en-US" altLang="zh-CN" sz="1200" dirty="0"/>
              <a:t>”</a:t>
            </a:r>
            <a:r>
              <a:rPr lang="zh-CN" altLang="en-US" sz="1200" dirty="0"/>
              <a:t>作为一种新的调试策略介绍给学生。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295838" y="595839"/>
            <a:ext cx="5918636" cy="1644826"/>
            <a:chOff x="457995" y="595839"/>
            <a:chExt cx="5918636" cy="1644826"/>
          </a:xfrm>
        </p:grpSpPr>
        <p:sp>
          <p:nvSpPr>
            <p:cNvPr id="10" name="TextBox 9"/>
            <p:cNvSpPr txBox="1"/>
            <p:nvPr/>
          </p:nvSpPr>
          <p:spPr>
            <a:xfrm>
              <a:off x="3371795" y="795405"/>
              <a:ext cx="3004836" cy="14452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400" dirty="0"/>
                <a:t>目标：</a:t>
              </a:r>
              <a:endParaRPr lang="zh-CN" altLang="en-US" sz="1400" dirty="0"/>
            </a:p>
            <a:p>
              <a:r>
                <a:rPr lang="zh-CN" altLang="en-US" sz="1400" dirty="0"/>
                <a:t>完成这个活动后，学生们将：</a:t>
              </a:r>
              <a:endParaRPr lang="zh-CN" altLang="en-US" sz="14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/>
                <a:t>查找 </a:t>
              </a:r>
              <a:r>
                <a:rPr lang="en-US" altLang="zh-CN" sz="1200" dirty="0"/>
                <a:t>5 </a:t>
              </a:r>
              <a:r>
                <a:rPr lang="zh-CN" altLang="en-US" sz="1200" dirty="0"/>
                <a:t>个程序的问题和解决方法，并对其进行</a:t>
              </a:r>
              <a:r>
                <a:rPr lang="zh-CN" altLang="en-US" sz="1200" dirty="0" smtClean="0"/>
                <a:t>调试</a:t>
              </a:r>
              <a:r>
                <a:rPr lang="zh-CN" altLang="en-US" sz="1200" dirty="0"/>
                <a:t>。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通过实践</a:t>
              </a:r>
              <a:r>
                <a:rPr lang="zh-CN" altLang="en-US" sz="1200" dirty="0"/>
                <a:t>“测试和调试”，加深对一系列概念（包括序列</a:t>
              </a:r>
              <a:r>
                <a:rPr lang="zh-CN" altLang="en-US" sz="1200" dirty="0" smtClean="0"/>
                <a:t>和循环</a:t>
              </a:r>
              <a:r>
                <a:rPr lang="zh-CN" altLang="en-US" sz="1200" dirty="0"/>
                <a:t>）的理解。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总结</a:t>
              </a:r>
              <a:r>
                <a:rPr lang="zh-CN" altLang="en-US" sz="1200" dirty="0"/>
                <a:t>出一个如何进行调试的策略清单。</a:t>
              </a:r>
              <a:endParaRPr lang="zh-CN" altLang="en-US" sz="12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57995" y="595839"/>
              <a:ext cx="2815942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 smtClean="0">
                  <a:latin typeface="Futura Condensed"/>
                  <a:cs typeface="Futura Condensed"/>
                </a:rPr>
                <a:t>抓虫子</a:t>
              </a:r>
              <a:endParaRPr lang="en-US" sz="48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684815" y="1694389"/>
              <a:ext cx="84836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fontAlgn="base">
                <a:lnSpc>
                  <a:spcPct val="120000"/>
                </a:lnSpc>
              </a:pPr>
              <a:r>
                <a:rPr lang="zh-CN" altLang="en-US" sz="1000" dirty="0" smtClean="0"/>
                <a:t>建议时间</a:t>
              </a:r>
              <a:endParaRPr lang="en-US" altLang="zh-CN" sz="1000" dirty="0" smtClean="0"/>
            </a:p>
            <a:p>
              <a:pPr algn="l" fontAlgn="base">
                <a:lnSpc>
                  <a:spcPct val="120000"/>
                </a:lnSpc>
              </a:pPr>
              <a:r>
                <a:rPr lang="zh-CN" altLang="en-US" sz="1000" dirty="0" smtClean="0"/>
                <a:t> </a:t>
              </a:r>
              <a:r>
                <a:rPr lang="en-US" altLang="zh-CN" sz="1000" dirty="0" smtClean="0"/>
                <a:t>15-30 </a:t>
              </a:r>
              <a:r>
                <a:rPr lang="zh-CN" altLang="en-US" sz="1000" dirty="0"/>
                <a:t>分钟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  <p:pic>
          <p:nvPicPr>
            <p:cNvPr id="89" name="Picture 88" descr="15m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8577" y="1754376"/>
              <a:ext cx="324022" cy="324022"/>
            </a:xfrm>
            <a:prstGeom prst="rect">
              <a:avLst/>
            </a:prstGeom>
          </p:spPr>
        </p:pic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50</a:t>
            </a:r>
            <a:endParaRPr lang="en-US" dirty="0"/>
          </a:p>
        </p:txBody>
      </p:sp>
      <p:grpSp>
        <p:nvGrpSpPr>
          <p:cNvPr id="55" name="Group 54"/>
          <p:cNvGrpSpPr/>
          <p:nvPr/>
        </p:nvGrpSpPr>
        <p:grpSpPr>
          <a:xfrm>
            <a:off x="551129" y="-7273"/>
            <a:ext cx="493776" cy="2791968"/>
            <a:chOff x="551129" y="-7273"/>
            <a:chExt cx="493776" cy="2791968"/>
          </a:xfrm>
        </p:grpSpPr>
        <p:pic>
          <p:nvPicPr>
            <p:cNvPr id="56" name="Picture 55" descr="Unit3activity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-7273"/>
              <a:ext cx="493776" cy="2791968"/>
            </a:xfrm>
            <a:prstGeom prst="rect">
              <a:avLst/>
            </a:prstGeom>
          </p:spPr>
        </p:pic>
        <p:sp>
          <p:nvSpPr>
            <p:cNvPr id="57" name="TextBox 56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UNIT </a:t>
              </a:r>
              <a:r>
                <a:rPr 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2 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动画</a:t>
              </a:r>
              <a:endParaRPr lang="zh-CN" alt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45295" y="1523490"/>
            <a:ext cx="2357172" cy="1332695"/>
            <a:chOff x="409710" y="1458324"/>
            <a:chExt cx="2357172" cy="1332695"/>
          </a:xfrm>
        </p:grpSpPr>
        <p:sp>
          <p:nvSpPr>
            <p:cNvPr id="10" name="TextBox 9"/>
            <p:cNvSpPr txBox="1"/>
            <p:nvPr/>
          </p:nvSpPr>
          <p:spPr>
            <a:xfrm>
              <a:off x="502845" y="1458324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求助！你能调试这 </a:t>
              </a:r>
              <a:r>
                <a:rPr lang="en-US" altLang="zh-CN" sz="1200" dirty="0"/>
                <a:t>5 </a:t>
              </a:r>
              <a:r>
                <a:rPr lang="zh-CN" altLang="en-US" sz="1200" dirty="0"/>
                <a:t>个有问题的程序么？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9710" y="2145859"/>
              <a:ext cx="2357172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/>
                <a:t>在本次活动中，你将查找 </a:t>
              </a:r>
              <a:r>
                <a:rPr lang="en-US" altLang="zh-CN" sz="1200" dirty="0"/>
                <a:t>5 </a:t>
              </a:r>
              <a:r>
                <a:rPr lang="zh-CN" altLang="en-US" sz="1200" dirty="0"/>
                <a:t>个程序中问题的原因，并找出对应的解决方法。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415665" y="8517982"/>
            <a:ext cx="3227327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>
                <a:sym typeface="+mn-ea"/>
              </a:rPr>
              <a:t>列出程序中所有可能的问题</a:t>
            </a:r>
            <a:r>
              <a:rPr lang="zh-CN" altLang="en-US" sz="1200" dirty="0" smtClean="0">
                <a:sym typeface="+mn-ea"/>
              </a:rPr>
              <a:t>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记录</a:t>
            </a:r>
            <a:r>
              <a:rPr lang="zh-CN" altLang="en-US" sz="1200" dirty="0">
                <a:sym typeface="+mn-ea"/>
              </a:rPr>
              <a:t>你所做过的尝试，这是一个有用的提示。你会知道哪些是已经做过的，</a:t>
            </a:r>
            <a:r>
              <a:rPr lang="zh-CN" altLang="en-US" sz="1200" dirty="0" smtClean="0">
                <a:sym typeface="+mn-ea"/>
              </a:rPr>
              <a:t>下一步又</a:t>
            </a:r>
            <a:r>
              <a:rPr lang="zh-CN" altLang="en-US" sz="1200" dirty="0">
                <a:sym typeface="+mn-ea"/>
              </a:rPr>
              <a:t>应该尝试些</a:t>
            </a:r>
            <a:r>
              <a:rPr lang="zh-CN" altLang="en-US" sz="1200" dirty="0" smtClean="0">
                <a:sym typeface="+mn-ea"/>
              </a:rPr>
              <a:t>什么。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邻桌同学分享和比较彼此查找问题和解决问题的方法，直到你找到适合自己的调试策略。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76669" y="8517982"/>
            <a:ext cx="3314032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同伴一起讨论彼此测试和调试的过程，记录你们解决方法中的相同点和不同点。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>
                <a:sym typeface="+mn-ea"/>
              </a:rPr>
              <a:t>右键点击</a:t>
            </a:r>
            <a:r>
              <a:rPr lang="zh-CN" altLang="en-US" sz="1200" dirty="0">
                <a:sym typeface="+mn-ea"/>
              </a:rPr>
              <a:t>程序积木，添加程序注释，这样可以帮助其他人更好地</a:t>
            </a:r>
            <a:r>
              <a:rPr lang="zh-CN" altLang="en-US" sz="1200" dirty="0" smtClean="0">
                <a:sym typeface="+mn-ea"/>
              </a:rPr>
              <a:t>理解你</a:t>
            </a:r>
            <a:r>
              <a:rPr lang="zh-CN" altLang="en-US" sz="1200" dirty="0">
                <a:sym typeface="+mn-ea"/>
              </a:rPr>
              <a:t>的程序。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帮助</a:t>
            </a:r>
            <a:r>
              <a:rPr lang="zh-CN" altLang="en-US" sz="1200" dirty="0"/>
              <a:t>其他人调试项目！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3829978" y="763670"/>
            <a:ext cx="3403354" cy="6936671"/>
            <a:chOff x="4430800" y="865764"/>
            <a:chExt cx="3379233" cy="6527601"/>
          </a:xfrm>
        </p:grpSpPr>
        <p:sp>
          <p:nvSpPr>
            <p:cNvPr id="34" name="Rectangle 33"/>
            <p:cNvSpPr/>
            <p:nvPr/>
          </p:nvSpPr>
          <p:spPr>
            <a:xfrm>
              <a:off x="4430802" y="865764"/>
              <a:ext cx="3377970" cy="1243507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/>
                <a:t>Debug-It 2.1 </a:t>
              </a:r>
              <a:r>
                <a:rPr lang="zh-CN" altLang="en-US" sz="1200" dirty="0">
                  <a:hlinkClick r:id="rId1" action="ppaction://hlinkfile"/>
                </a:rPr>
                <a:t>https://create.codelab.club/projects/1066/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在这个程序里，</a:t>
              </a:r>
              <a:r>
                <a:rPr lang="en-US" altLang="zh-CN" sz="1100" dirty="0"/>
                <a:t>Scratch </a:t>
              </a:r>
              <a:r>
                <a:rPr lang="zh-CN" altLang="en-US" sz="1100" dirty="0"/>
                <a:t>猫要表演舞蹈。当你点击它的时候，它应该踩着</a:t>
              </a:r>
              <a:r>
                <a:rPr lang="zh-CN" altLang="en-US" sz="1100" dirty="0" smtClean="0"/>
                <a:t>鼓点</a:t>
              </a:r>
              <a:r>
                <a:rPr lang="zh-CN" altLang="en-US" sz="1100" dirty="0"/>
                <a:t>跳舞。可是，它刚开始就立刻不动了，而音乐还在继续！该如何解决这个</a:t>
              </a:r>
              <a:r>
                <a:rPr lang="zh-CN" altLang="en-US" sz="1100" dirty="0" smtClean="0"/>
                <a:t>问题</a:t>
              </a:r>
              <a:r>
                <a:rPr lang="zh-CN" altLang="en-US" sz="1100" dirty="0"/>
                <a:t>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430802" y="2135971"/>
              <a:ext cx="3377970" cy="1243507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2.</a:t>
              </a:r>
              <a:r>
                <a:rPr lang="en-US" altLang="zh-CN" sz="1200" b="1" dirty="0">
                  <a:sym typeface="+mn-ea"/>
                </a:rPr>
                <a:t>2</a:t>
              </a:r>
              <a:r>
                <a:rPr lang="zh-CN" altLang="en-US" sz="1200" b="1" dirty="0">
                  <a:sym typeface="+mn-ea"/>
                </a:rPr>
                <a:t> </a:t>
              </a:r>
              <a:r>
                <a:rPr lang="zh-CN" altLang="en-US" sz="1200" dirty="0">
                  <a:sym typeface="+mn-ea"/>
                  <a:hlinkClick r:id="rId2" action="ppaction://hlinkfile"/>
                </a:rPr>
                <a:t>https://create.codelab.club/projects/1067/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在这个程序里，当点击绿旗时，</a:t>
              </a:r>
              <a:r>
                <a:rPr lang="en-US" altLang="zh-CN" sz="1100" dirty="0"/>
                <a:t>Pico </a:t>
              </a:r>
              <a:r>
                <a:rPr lang="zh-CN" altLang="en-US" sz="1100" dirty="0"/>
                <a:t>应该向 </a:t>
              </a:r>
              <a:r>
                <a:rPr lang="en-US" altLang="zh-CN" sz="1100" dirty="0" err="1"/>
                <a:t>Nano</a:t>
              </a:r>
              <a:r>
                <a:rPr lang="en-US" altLang="zh-CN" sz="1100" dirty="0"/>
                <a:t> </a:t>
              </a:r>
              <a:r>
                <a:rPr lang="zh-CN" altLang="en-US" sz="1100" dirty="0"/>
                <a:t>移动。当</a:t>
              </a:r>
              <a:r>
                <a:rPr lang="zh-CN" altLang="en-US" sz="1100" dirty="0" smtClean="0"/>
                <a:t>它碰到 </a:t>
              </a:r>
              <a:r>
                <a:rPr lang="en-US" altLang="zh-CN" sz="1100" dirty="0" err="1"/>
                <a:t>Nano</a:t>
              </a:r>
              <a:r>
                <a:rPr lang="en-US" altLang="zh-CN" sz="1100" dirty="0"/>
                <a:t> </a:t>
              </a:r>
              <a:r>
                <a:rPr lang="zh-CN" altLang="en-US" sz="1100" dirty="0"/>
                <a:t>时，它应该说：“伙计，该你了！”。</a:t>
              </a:r>
              <a:r>
                <a:rPr lang="en-US" altLang="zh-CN" sz="1100" dirty="0" err="1"/>
                <a:t>Nano</a:t>
              </a:r>
              <a:r>
                <a:rPr lang="en-US" altLang="zh-CN" sz="1100" dirty="0"/>
                <a:t> </a:t>
              </a:r>
              <a:r>
                <a:rPr lang="zh-CN" altLang="en-US" sz="1100" dirty="0"/>
                <a:t>会说“该我了！”。可是 </a:t>
              </a:r>
              <a:r>
                <a:rPr lang="en-US" altLang="zh-CN" sz="1100" dirty="0" smtClean="0"/>
                <a:t>Pico </a:t>
              </a:r>
              <a:r>
                <a:rPr lang="zh-CN" altLang="en-US" sz="1100" dirty="0" smtClean="0"/>
                <a:t>什么</a:t>
              </a:r>
              <a:r>
                <a:rPr lang="zh-CN" altLang="en-US" sz="1100" dirty="0"/>
                <a:t>都没对 </a:t>
              </a:r>
              <a:r>
                <a:rPr lang="en-US" altLang="zh-CN" sz="1100" dirty="0" err="1"/>
                <a:t>Nano</a:t>
              </a:r>
              <a:r>
                <a:rPr lang="en-US" altLang="zh-CN" sz="1100" dirty="0"/>
                <a:t> </a:t>
              </a:r>
              <a:r>
                <a:rPr lang="zh-CN" altLang="en-US" sz="1100" dirty="0"/>
                <a:t>说。该如何解决这个问题呢？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432061" y="3415740"/>
              <a:ext cx="3377972" cy="1141923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2.</a:t>
              </a:r>
              <a:r>
                <a:rPr lang="en-US" altLang="zh-CN" sz="1200" b="1" dirty="0">
                  <a:sym typeface="+mn-ea"/>
                </a:rPr>
                <a:t>3 </a:t>
              </a:r>
              <a:r>
                <a:rPr lang="zh-CN" altLang="en-US" sz="1200" dirty="0">
                  <a:sym typeface="+mn-ea"/>
                  <a:hlinkClick r:id="rId3" action="ppaction://hlinkfile"/>
                </a:rPr>
                <a:t>https://create.codelab.club/projects/1070/</a:t>
              </a:r>
              <a:endParaRPr lang="en-US" sz="1000" dirty="0">
                <a:latin typeface="Futura Condensed"/>
                <a:cs typeface="Futura Condensed"/>
                <a:hlinkClick r:id="rId4" action="ppaction://hlinkfile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en-US" sz="1000" dirty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这个程序应该画一张笑脸。但是在绘图过程中，画笔将一只眼睛和嘴巴连在了一起。该如何解决这个问题呢？</a:t>
              </a:r>
              <a:endParaRPr lang="zh-CN" altLang="en-US" sz="1100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430800" y="4589494"/>
              <a:ext cx="3377972" cy="1417395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2.</a:t>
              </a:r>
              <a:r>
                <a:rPr lang="en-US" altLang="zh-CN" sz="1200" b="1" dirty="0">
                  <a:sym typeface="+mn-ea"/>
                </a:rPr>
                <a:t>4</a:t>
              </a:r>
              <a:r>
                <a:rPr lang="zh-CN" altLang="en-US" sz="1200" b="1" dirty="0">
                  <a:sym typeface="+mn-ea"/>
                </a:rPr>
                <a:t> 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r>
                <a:rPr lang="zh-CN" altLang="en-US" sz="1200" dirty="0">
                  <a:hlinkClick r:id="rId5" action="ppaction://hlinkfile"/>
                </a:rPr>
                <a:t>https://create.codelab.club/projects/1071/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在这个程序里，当点击绿旗时，一朵花应该开始绽放，到完全绽放时</a:t>
              </a:r>
              <a:r>
                <a:rPr lang="zh-CN" altLang="en-US" sz="1100" dirty="0" smtClean="0"/>
                <a:t>停止</a:t>
              </a:r>
              <a:r>
                <a:rPr lang="zh-CN" altLang="en-US" sz="1100" dirty="0"/>
                <a:t>。但是在花瓣完全打开时，动画没有停止，而是又从头来过。该如何解决</a:t>
              </a:r>
              <a:r>
                <a:rPr lang="zh-CN" altLang="en-US" sz="1100" dirty="0" smtClean="0"/>
                <a:t>这个</a:t>
              </a:r>
              <a:r>
                <a:rPr lang="zh-CN" altLang="en-US" sz="1100" dirty="0"/>
                <a:t>问题呢？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430800" y="5975970"/>
              <a:ext cx="3377972" cy="1417395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2.</a:t>
              </a:r>
              <a:r>
                <a:rPr lang="en-US" altLang="zh-CN" sz="1200" b="1" dirty="0">
                  <a:sym typeface="+mn-ea"/>
                </a:rPr>
                <a:t>5</a:t>
              </a:r>
              <a:r>
                <a:rPr lang="en-US" altLang="zh-CN" sz="1200" b="1" dirty="0" smtClean="0">
                  <a:latin typeface="Futura Condensed"/>
                  <a:cs typeface="Futura Condensed"/>
                  <a:sym typeface="+mn-ea"/>
                </a:rPr>
                <a:t> </a:t>
              </a:r>
              <a:r>
                <a:rPr lang="zh-CN" altLang="en-US" sz="1200" dirty="0">
                  <a:sym typeface="+mn-ea"/>
                  <a:hlinkClick r:id="rId6" action="ppaction://hlinkfile"/>
                </a:rPr>
                <a:t>https://create.codelab.club/projects/1072/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在这个程序里，当点击绿旗时，应该开始播放生日快乐歌。当歌曲</a:t>
              </a:r>
              <a:r>
                <a:rPr lang="zh-CN" altLang="en-US" sz="1100" dirty="0" smtClean="0"/>
                <a:t>结束时</a:t>
              </a:r>
              <a:r>
                <a:rPr lang="zh-CN" altLang="en-US" sz="1100" dirty="0"/>
                <a:t>，应该跳出来一个提示“点击角色吹灭蜡烛”。但是这个提示在歌曲播放的时候就出现了。该如何解决这个问题呢？</a:t>
              </a:r>
              <a:endParaRPr lang="en-US" sz="1100" dirty="0" smtClean="0">
                <a:solidFill>
                  <a:srgbClr val="FF0000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27031" y="3857808"/>
            <a:ext cx="3086100" cy="1758315"/>
            <a:chOff x="427031" y="3857808"/>
            <a:chExt cx="3086100" cy="1758315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7808"/>
              <a:ext cx="3086100" cy="1758315"/>
              <a:chOff x="427031" y="3857808"/>
              <a:chExt cx="3086100" cy="1758315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458"/>
                <a:ext cx="3086100" cy="138366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进入第 </a:t>
                </a:r>
                <a:r>
                  <a:rPr lang="en-US" altLang="zh-CN" sz="1200" dirty="0"/>
                  <a:t>2 </a:t>
                </a:r>
                <a:r>
                  <a:rPr lang="zh-CN" altLang="en-US" sz="1200" dirty="0"/>
                  <a:t>单元“抓虫子”</a:t>
                </a:r>
                <a:r>
                  <a:rPr lang="zh-CN" altLang="en-US" sz="1200" dirty="0" smtClean="0"/>
                  <a:t>工作室：</a:t>
                </a:r>
                <a:r>
                  <a:rPr lang="en-US" sz="1200" dirty="0">
                    <a:latin typeface="Futura Condensed"/>
                    <a:cs typeface="Futura Condensed"/>
                  </a:rPr>
                  <a:t> </a:t>
                </a:r>
                <a:r>
                  <a:rPr lang="zh-CN" altLang="en-US" sz="1200" dirty="0">
                    <a:hlinkClick r:id="rId7" action="ppaction://hlinkfile"/>
                  </a:rPr>
                  <a:t>https://create.codelab.club/studios/73/</a:t>
                </a:r>
                <a:endParaRPr lang="en-US" sz="1200" dirty="0">
                  <a:latin typeface="Futura Condensed"/>
                  <a:cs typeface="Futura Condensed"/>
                </a:endParaRPr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>
                    <a:sym typeface="+mn-ea"/>
                  </a:rPr>
                  <a:t>对 </a:t>
                </a:r>
                <a:r>
                  <a:rPr lang="en-US" altLang="zh-CN" sz="1200" dirty="0" smtClean="0">
                    <a:sym typeface="+mn-ea"/>
                  </a:rPr>
                  <a:t>5 </a:t>
                </a:r>
                <a:r>
                  <a:rPr lang="zh-CN" altLang="en-US" sz="1200" dirty="0">
                    <a:sym typeface="+mn-ea"/>
                  </a:rPr>
                  <a:t>个有问题的程序进行测试和</a:t>
                </a:r>
                <a:r>
                  <a:rPr lang="zh-CN" altLang="en-US" sz="1200" dirty="0" smtClean="0">
                    <a:sym typeface="+mn-ea"/>
                  </a:rPr>
                  <a:t>调试。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>
                    <a:sym typeface="+mn-ea"/>
                  </a:rPr>
                  <a:t>写下你的解决方案，或用你的解决方案对问题程序进行改编</a:t>
                </a:r>
                <a:r>
                  <a:rPr lang="zh-CN" altLang="en-US" sz="1200" dirty="0" smtClean="0">
                    <a:sym typeface="+mn-ea"/>
                  </a:rPr>
                  <a:t>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48" name="Straight Connector 47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TextBox 61"/>
          <p:cNvSpPr txBox="1"/>
          <p:nvPr/>
        </p:nvSpPr>
        <p:spPr>
          <a:xfrm>
            <a:off x="457995" y="595839"/>
            <a:ext cx="28159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Futura Condensed"/>
                <a:cs typeface="Futura Condensed"/>
              </a:rPr>
              <a:t>抓虫子</a:t>
            </a:r>
            <a:endParaRPr lang="en-US" sz="4800" dirty="0">
              <a:latin typeface="Futura Condensed"/>
              <a:cs typeface="Futura Condensed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6351394"/>
            <a:ext cx="7772400" cy="2153959"/>
            <a:chOff x="0" y="6351394"/>
            <a:chExt cx="7772400" cy="2153959"/>
          </a:xfrm>
        </p:grpSpPr>
        <p:sp>
          <p:nvSpPr>
            <p:cNvPr id="45" name="Rectangle 44"/>
            <p:cNvSpPr/>
            <p:nvPr/>
          </p:nvSpPr>
          <p:spPr>
            <a:xfrm>
              <a:off x="0" y="7858307"/>
              <a:ext cx="7772400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Callout 45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7030A0"/>
                  </a:solidFill>
                </a:rPr>
                <a:t>感觉进入死胡同了么？没关系！试试以下这些方法。。。</a:t>
              </a:r>
              <a:endParaRPr lang="en-US" sz="1600" kern="1300" baseline="-25000" dirty="0" smtClean="0">
                <a:solidFill>
                  <a:srgbClr val="7030A0"/>
                </a:solidFill>
                <a:latin typeface="Futura Condensed"/>
                <a:cs typeface="Futura Condensed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3962555" y="7871867"/>
              <a:ext cx="3809845" cy="507475"/>
              <a:chOff x="3962555" y="7871867"/>
              <a:chExt cx="3809845" cy="507475"/>
            </a:xfrm>
          </p:grpSpPr>
          <p:sp>
            <p:nvSpPr>
              <p:cNvPr id="49" name="Diamond 48"/>
              <p:cNvSpPr/>
              <p:nvPr/>
            </p:nvSpPr>
            <p:spPr>
              <a:xfrm>
                <a:off x="5676977" y="8053258"/>
                <a:ext cx="381000" cy="326084"/>
              </a:xfrm>
              <a:prstGeom prst="diamond">
                <a:avLst/>
              </a:prstGeom>
              <a:solidFill>
                <a:srgbClr val="713CD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962555" y="7871867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2" name="Picture 51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3" name="TextBox 52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457995" y="2725094"/>
            <a:ext cx="6872422" cy="6974779"/>
            <a:chOff x="443298" y="2725094"/>
            <a:chExt cx="6872422" cy="6974779"/>
          </a:xfrm>
        </p:grpSpPr>
        <p:grpSp>
          <p:nvGrpSpPr>
            <p:cNvPr id="51" name="Group 50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4" name="TextBox 73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问题出在哪里？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8" name="Group 67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9" name="TextBox 68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你是如何找出问题的？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1" name="Straight Connector 70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7" name="Group 56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444499" y="6353187"/>
                <a:ext cx="6871221" cy="338554"/>
                <a:chOff x="444499" y="3063754"/>
                <a:chExt cx="6871221" cy="338554"/>
              </a:xfrm>
            </p:grpSpPr>
            <p:sp>
              <p:nvSpPr>
                <p:cNvPr id="65" name="TextBox 64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/>
                    <a:t>你</a:t>
                  </a:r>
                  <a:r>
                    <a:rPr lang="zh-CN" altLang="en-US" sz="1600" dirty="0"/>
                    <a:t>是如何解决问题的？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8" name="Group 57"/>
            <p:cNvGrpSpPr/>
            <p:nvPr/>
          </p:nvGrpSpPr>
          <p:grpSpPr>
            <a:xfrm>
              <a:off x="443298" y="8040923"/>
              <a:ext cx="6871221" cy="1658950"/>
              <a:chOff x="443298" y="8176395"/>
              <a:chExt cx="6871221" cy="1658950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534018" y="8600905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443298" y="8176395"/>
                <a:ext cx="6871221" cy="337185"/>
                <a:chOff x="444499" y="3063754"/>
                <a:chExt cx="6871221" cy="337185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其他人还有其它的解决方案么？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2" name="Straight Connector 61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76" name="Group 75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77" name="TextBox 76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457995" y="595839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抓虫子</a:t>
            </a:r>
            <a:endParaRPr lang="en-US" altLang="zh-CN" sz="4000" dirty="0" smtClean="0"/>
          </a:p>
          <a:p>
            <a:r>
              <a:rPr lang="zh-CN" altLang="en-US" sz="4000" dirty="0" smtClean="0"/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4007796" y="2832776"/>
            <a:ext cx="3307404" cy="1140987"/>
            <a:chOff x="3992282" y="2832776"/>
            <a:chExt cx="3307404" cy="1140987"/>
          </a:xfrm>
        </p:grpSpPr>
        <p:sp>
          <p:nvSpPr>
            <p:cNvPr id="18" name="TextBox 17"/>
            <p:cNvSpPr txBox="1"/>
            <p:nvPr/>
          </p:nvSpPr>
          <p:spPr>
            <a:xfrm>
              <a:off x="4089400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“音乐视频” </a:t>
              </a:r>
              <a:r>
                <a:rPr lang="zh-CN" altLang="en-US" sz="1200" dirty="0" smtClean="0"/>
                <a:t>课程材料</a:t>
              </a:r>
              <a:endParaRPr lang="en-US" altLang="zh-CN" sz="1200" dirty="0" smtClean="0"/>
            </a:p>
            <a:p>
              <a:pPr marL="171450" indent="-171450" algn="l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“音乐视频”工作室</a:t>
              </a:r>
              <a:br>
                <a:rPr lang="en-US" sz="1200" dirty="0" smtClean="0">
                  <a:latin typeface="Futura Condensed"/>
                  <a:cs typeface="Futura Condensed"/>
                </a:rPr>
              </a:br>
              <a:r>
                <a:rPr lang="zh-CN" altLang="en-US" sz="1200" dirty="0" smtClean="0">
                  <a:hlinkClick r:id="rId1" action="ppaction://hlinkfile"/>
                </a:rPr>
                <a:t>https://create.codelab.club/studios/74/</a:t>
              </a:r>
              <a:endParaRPr lang="zh-CN" altLang="en-US" sz="1200" dirty="0" smtClean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4007796" y="4146806"/>
            <a:ext cx="3307404" cy="1510557"/>
            <a:chOff x="3992282" y="2832776"/>
            <a:chExt cx="3307404" cy="1510557"/>
          </a:xfrm>
        </p:grpSpPr>
        <p:sp>
          <p:nvSpPr>
            <p:cNvPr id="60" name="TextBox 59"/>
            <p:cNvSpPr txBox="1"/>
            <p:nvPr/>
          </p:nvSpPr>
          <p:spPr>
            <a:xfrm>
              <a:off x="4089400" y="3328603"/>
              <a:ext cx="3117152" cy="101473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你</a:t>
              </a:r>
              <a:r>
                <a:rPr lang="zh-CN" altLang="en-US" sz="1200" dirty="0"/>
                <a:t>攻克的一个难题是什么？你是如何解决的？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>
                  <a:sym typeface="+mn-ea"/>
                </a:rPr>
                <a:t>你还有什么不太明白的？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>
                  <a:sym typeface="+mn-ea"/>
                </a:rPr>
                <a:t>对你从他人处借用的想法、音乐或程序，你是如何给予对方认可的呢？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992282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62" name="Straight Connector 61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/>
          <p:cNvGrpSpPr/>
          <p:nvPr/>
        </p:nvGrpSpPr>
        <p:grpSpPr>
          <a:xfrm>
            <a:off x="4007796" y="5802884"/>
            <a:ext cx="3307404" cy="1325772"/>
            <a:chOff x="3992282" y="2832776"/>
            <a:chExt cx="3307404" cy="1325772"/>
          </a:xfrm>
        </p:grpSpPr>
        <p:sp>
          <p:nvSpPr>
            <p:cNvPr id="64" name="TextBox 63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他们</a:t>
              </a:r>
              <a:r>
                <a:rPr lang="zh-CN" altLang="en-US" sz="1200" dirty="0"/>
                <a:t>的项目里融合了角色和声音吗？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项目</a:t>
              </a:r>
              <a:r>
                <a:rPr lang="zh-CN" altLang="en-US" sz="1200" dirty="0"/>
                <a:t>里哪些部分是采用了动画的形式呢？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是否</a:t>
              </a:r>
              <a:r>
                <a:rPr lang="zh-CN" altLang="en-US" sz="1200" dirty="0"/>
                <a:t>还有某些学过的积木或概念学生还是没有理解？你会怎么帮助</a:t>
              </a:r>
              <a:r>
                <a:rPr lang="zh-CN" altLang="en-US" sz="1200" dirty="0" smtClean="0"/>
                <a:t>他们</a:t>
              </a:r>
              <a:r>
                <a:rPr lang="zh-CN" altLang="en-US" sz="1200" dirty="0"/>
                <a:t>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1300032" y="595840"/>
            <a:ext cx="5914441" cy="1556959"/>
            <a:chOff x="457200" y="595840"/>
            <a:chExt cx="5914441" cy="1556959"/>
          </a:xfrm>
        </p:grpSpPr>
        <p:sp>
          <p:nvSpPr>
            <p:cNvPr id="9" name="TextBox 8"/>
            <p:cNvSpPr txBox="1"/>
            <p:nvPr/>
          </p:nvSpPr>
          <p:spPr>
            <a:xfrm>
              <a:off x="457200" y="595840"/>
              <a:ext cx="281594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/>
                <a:t>音乐视频</a:t>
              </a:r>
              <a:endParaRPr lang="en-US" sz="44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371794" y="795405"/>
              <a:ext cx="2999847" cy="107632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400" dirty="0"/>
                <a:t>目标：</a:t>
              </a:r>
              <a:endParaRPr lang="zh-CN" altLang="en-US" sz="1400" dirty="0"/>
            </a:p>
            <a:p>
              <a:r>
                <a:rPr lang="zh-CN" altLang="en-US" sz="1400" dirty="0"/>
                <a:t>完成这个活动后，学生们将：</a:t>
              </a:r>
              <a:endParaRPr lang="zh-CN" altLang="en-US" sz="14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结合动画和音乐，自主创作一个音乐视频项目</a:t>
              </a:r>
              <a:r>
                <a:rPr lang="zh-CN" altLang="en-US" sz="1200" dirty="0"/>
                <a:t>。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对</a:t>
              </a:r>
              <a:r>
                <a:rPr lang="zh-CN" altLang="en-US" sz="1200" dirty="0"/>
                <a:t>角色、造型和音乐更加</a:t>
              </a:r>
              <a:r>
                <a:rPr lang="zh-CN" altLang="en-US" sz="1200" dirty="0" smtClean="0"/>
                <a:t>熟悉</a:t>
              </a:r>
              <a:r>
                <a:rPr lang="zh-CN" altLang="en-US" sz="1200" dirty="0"/>
                <a:t>。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685091" y="1692424"/>
              <a:ext cx="123747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fontAlgn="base">
                <a:lnSpc>
                  <a:spcPct val="120000"/>
                </a:lnSpc>
              </a:pPr>
              <a:r>
                <a:rPr lang="zh-CN" altLang="en-US" sz="1000" dirty="0" smtClean="0"/>
                <a:t>建议时间</a:t>
              </a:r>
              <a:endParaRPr lang="en-US" altLang="zh-CN" sz="1000" dirty="0" smtClean="0"/>
            </a:p>
            <a:p>
              <a:pPr algn="l" fontAlgn="base">
                <a:lnSpc>
                  <a:spcPct val="120000"/>
                </a:lnSpc>
              </a:pPr>
              <a:r>
                <a:rPr lang="zh-CN" altLang="en-US" sz="1000" dirty="0" smtClean="0"/>
                <a:t> </a:t>
              </a:r>
              <a:r>
                <a:rPr lang="en-US" altLang="zh-CN" sz="1000" dirty="0" smtClean="0"/>
                <a:t>45-60 </a:t>
              </a:r>
              <a:r>
                <a:rPr lang="zh-CN" altLang="en-US" sz="1000" dirty="0"/>
                <a:t>分钟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  <p:pic>
          <p:nvPicPr>
            <p:cNvPr id="53" name="Picture 52" descr="clock1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500"/>
            <a:stretch>
              <a:fillRect/>
            </a:stretch>
          </p:blipFill>
          <p:spPr>
            <a:xfrm>
              <a:off x="1428082" y="1808284"/>
              <a:ext cx="324746" cy="267915"/>
            </a:xfrm>
            <a:prstGeom prst="rect">
              <a:avLst/>
            </a:prstGeom>
          </p:spPr>
        </p:pic>
      </p:grpSp>
      <p:grpSp>
        <p:nvGrpSpPr>
          <p:cNvPr id="73" name="Group 72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74" name="TextBox 73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77" name="Straight Connector 76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79" name="TextBox 78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81" name="Straight Connector 80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TextBox 84"/>
          <p:cNvSpPr txBox="1"/>
          <p:nvPr/>
        </p:nvSpPr>
        <p:spPr>
          <a:xfrm>
            <a:off x="551129" y="8142739"/>
            <a:ext cx="3231204" cy="156845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让</a:t>
            </a:r>
            <a:r>
              <a:rPr lang="zh-CN" altLang="en-US" sz="1200" dirty="0"/>
              <a:t>学生们进一步个性化自己的项目。让他们利用声音标签</a:t>
            </a:r>
            <a:r>
              <a:rPr lang="zh-CN" altLang="en-US" sz="1200" dirty="0" smtClean="0"/>
              <a:t>里的</a:t>
            </a:r>
            <a:r>
              <a:rPr lang="zh-CN" altLang="en-US" sz="1200" dirty="0"/>
              <a:t>一些功能，添加自己最喜爱的歌曲，或者录制自己演唱或演奏的音频。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在</a:t>
            </a:r>
            <a:r>
              <a:rPr lang="zh-CN" altLang="en-US" sz="1200" dirty="0"/>
              <a:t>本活动中，可能会出现一些关于改编和剽窃的问题。利用这个机会，</a:t>
            </a:r>
            <a:r>
              <a:rPr lang="zh-CN" altLang="en-US" sz="1200" dirty="0" smtClean="0"/>
              <a:t>组织</a:t>
            </a:r>
            <a:r>
              <a:rPr lang="zh-CN" altLang="en-US" sz="1200" dirty="0"/>
              <a:t>一次关于给予认可和归属权的讨论，可以利用 </a:t>
            </a:r>
            <a:r>
              <a:rPr lang="en-US" altLang="zh-CN" sz="1200" dirty="0"/>
              <a:t>Scratch FAQ </a:t>
            </a:r>
            <a:r>
              <a:rPr lang="zh-CN" altLang="en-US" sz="1200" dirty="0"/>
              <a:t>里</a:t>
            </a:r>
            <a:r>
              <a:rPr lang="zh-CN" altLang="en-US" sz="1200" dirty="0" smtClean="0"/>
              <a:t>关于改编</a:t>
            </a:r>
            <a:r>
              <a:rPr lang="zh-CN" altLang="en-US" sz="1200" dirty="0"/>
              <a:t>的一些</a:t>
            </a:r>
            <a:r>
              <a:rPr lang="zh-CN" altLang="en-US" sz="1200" dirty="0" smtClean="0"/>
              <a:t>资料：</a:t>
            </a:r>
            <a:endParaRPr lang="zh-CN" altLang="en-US" sz="1200" dirty="0" smtClean="0"/>
          </a:p>
          <a:p>
            <a:r>
              <a:rPr lang="zh-CN" altLang="en-US" sz="1200" dirty="0">
                <a:hlinkClick r:id="rId3" action="ppaction://hlinkfile"/>
              </a:rPr>
              <a:t>https://scratch.mit.edu/info/faq#remix/</a:t>
            </a:r>
            <a:endParaRPr lang="zh-CN" altLang="en-US" sz="1200" dirty="0"/>
          </a:p>
        </p:txBody>
      </p:sp>
      <p:grpSp>
        <p:nvGrpSpPr>
          <p:cNvPr id="2" name="Group 1"/>
          <p:cNvGrpSpPr/>
          <p:nvPr/>
        </p:nvGrpSpPr>
        <p:grpSpPr>
          <a:xfrm>
            <a:off x="457995" y="2830659"/>
            <a:ext cx="3323543" cy="4282544"/>
            <a:chOff x="457995" y="2830659"/>
            <a:chExt cx="3323543" cy="4282544"/>
          </a:xfrm>
        </p:grpSpPr>
        <p:grpSp>
          <p:nvGrpSpPr>
            <p:cNvPr id="32" name="Group 31"/>
            <p:cNvGrpSpPr/>
            <p:nvPr/>
          </p:nvGrpSpPr>
          <p:grpSpPr>
            <a:xfrm>
              <a:off x="550334" y="3163625"/>
              <a:ext cx="3231204" cy="3949578"/>
              <a:chOff x="515544" y="3163625"/>
              <a:chExt cx="3231204" cy="3949578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515544" y="3328603"/>
                <a:ext cx="3231204" cy="3784600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向学生介绍在 </a:t>
                </a:r>
                <a:r>
                  <a:rPr lang="en-US" altLang="zh-CN" sz="1200" dirty="0"/>
                  <a:t>Scratch </a:t>
                </a:r>
                <a:r>
                  <a:rPr lang="zh-CN" altLang="en-US" sz="1200" dirty="0"/>
                  <a:t>中如何结合音乐和动画，制作出</a:t>
                </a:r>
                <a:r>
                  <a:rPr lang="zh-CN" altLang="en-US" sz="1200" dirty="0" smtClean="0"/>
                  <a:t>音乐</a:t>
                </a:r>
                <a:r>
                  <a:rPr lang="zh-CN" altLang="en-US" sz="1200" dirty="0"/>
                  <a:t>视频。（可选）可以演示几个</a:t>
                </a:r>
                <a:r>
                  <a:rPr lang="en-US" altLang="zh-CN" sz="1200" dirty="0"/>
                  <a:t>“</a:t>
                </a:r>
                <a:r>
                  <a:rPr lang="zh-CN" altLang="en-US" sz="1200" dirty="0"/>
                  <a:t>音乐视频</a:t>
                </a:r>
                <a:r>
                  <a:rPr lang="en-US" altLang="zh-CN" sz="1200" dirty="0"/>
                  <a:t>”</a:t>
                </a:r>
                <a:r>
                  <a:rPr lang="zh-CN" altLang="en-US" sz="1200" dirty="0"/>
                  <a:t>工作室里的范例</a:t>
                </a:r>
                <a:r>
                  <a:rPr lang="zh-CN" altLang="en-US" sz="1200" dirty="0" smtClean="0"/>
                  <a:t>项目。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留</a:t>
                </a:r>
                <a:r>
                  <a:rPr lang="zh-CN" altLang="en-US" sz="1200" dirty="0"/>
                  <a:t>出时间给学生进行作品创作。将课程材料分发给学生作为指导和启发</a:t>
                </a:r>
                <a:r>
                  <a:rPr lang="zh-CN" altLang="en-US" sz="1200" dirty="0" smtClean="0"/>
                  <a:t>。鼓励</a:t>
                </a:r>
                <a:r>
                  <a:rPr lang="zh-CN" altLang="en-US" sz="1200" dirty="0"/>
                  <a:t>他们在使用他人的想法、音乐或程序的时候，在项目页面给予对方应有的认可</a:t>
                </a:r>
                <a:r>
                  <a:rPr lang="zh-CN" altLang="en-US" sz="1200" dirty="0" smtClean="0"/>
                  <a:t>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帮助</a:t>
                </a:r>
                <a:r>
                  <a:rPr lang="zh-CN" altLang="en-US" sz="1200" dirty="0"/>
                  <a:t>学生在作品创作的过程中学会如何给予及接受反馈。建议和邻桌</a:t>
                </a:r>
                <a:r>
                  <a:rPr lang="zh-CN" altLang="en-US" sz="1200" dirty="0" smtClean="0"/>
                  <a:t>的同伴</a:t>
                </a:r>
                <a:r>
                  <a:rPr lang="zh-CN" altLang="en-US" sz="1200" dirty="0"/>
                  <a:t>一起练习：让学生在中途停下并向同伴或点评小组</a:t>
                </a:r>
                <a:r>
                  <a:rPr lang="zh-CN" altLang="en-US" sz="1200" dirty="0">
                    <a:sym typeface="+mn-ea"/>
                  </a:rPr>
                  <a:t>（参考第 </a:t>
                </a:r>
                <a:r>
                  <a:rPr lang="en-US" altLang="zh-CN" sz="1200" dirty="0">
                    <a:sym typeface="+mn-ea"/>
                  </a:rPr>
                  <a:t>0 </a:t>
                </a:r>
                <a:r>
                  <a:rPr lang="zh-CN" altLang="en-US" sz="1200" dirty="0">
                    <a:sym typeface="+mn-ea"/>
                  </a:rPr>
                  <a:t>单元里的</a:t>
                </a:r>
                <a:r>
                  <a:rPr lang="zh-CN" altLang="en-US" sz="1200" dirty="0" smtClean="0">
                    <a:sym typeface="+mn-ea"/>
                  </a:rPr>
                  <a:t>点评</a:t>
                </a:r>
                <a:r>
                  <a:rPr lang="zh-CN" altLang="en-US" sz="1200" dirty="0">
                    <a:sym typeface="+mn-ea"/>
                  </a:rPr>
                  <a:t>小组练习</a:t>
                </a:r>
                <a:r>
                  <a:rPr lang="zh-CN" altLang="en-US" sz="1200" dirty="0" smtClean="0">
                    <a:sym typeface="+mn-ea"/>
                  </a:rPr>
                  <a:t>）</a:t>
                </a:r>
                <a:r>
                  <a:rPr lang="zh-CN" altLang="en-US" sz="1200" dirty="0">
                    <a:sym typeface="+mn-ea"/>
                  </a:rPr>
                  <a:t>分享开发中的项目，寻求大家的反馈意见。</a:t>
                </a:r>
                <a:r>
                  <a:rPr lang="zh-CN" altLang="en-US" sz="1200" dirty="0" smtClean="0">
                    <a:sym typeface="+mn-ea"/>
                  </a:rPr>
                  <a:t>（可选）让</a:t>
                </a:r>
                <a:r>
                  <a:rPr lang="zh-CN" altLang="en-US" sz="1200" dirty="0">
                    <a:sym typeface="+mn-ea"/>
                  </a:rPr>
                  <a:t>学生把项目上传到</a:t>
                </a:r>
                <a:r>
                  <a:rPr lang="en-US" altLang="zh-CN" sz="1200" dirty="0">
                    <a:sym typeface="+mn-ea"/>
                  </a:rPr>
                  <a:t>“</a:t>
                </a:r>
                <a:r>
                  <a:rPr lang="zh-CN" altLang="en-US" sz="1200" dirty="0">
                    <a:sym typeface="+mn-ea"/>
                  </a:rPr>
                  <a:t>音乐视频</a:t>
                </a:r>
                <a:r>
                  <a:rPr lang="en-US" altLang="zh-CN" sz="1200" dirty="0">
                    <a:sym typeface="+mn-ea"/>
                  </a:rPr>
                  <a:t>“</a:t>
                </a:r>
                <a:r>
                  <a:rPr lang="zh-CN" altLang="en-US" sz="1200" dirty="0">
                    <a:sym typeface="+mn-ea"/>
                  </a:rPr>
                  <a:t>工作室或班级工作室里</a:t>
                </a:r>
                <a:r>
                  <a:rPr lang="zh-CN" altLang="en-US" sz="1200" dirty="0" smtClean="0">
                    <a:sym typeface="+mn-ea"/>
                  </a:rPr>
                  <a:t>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让</a:t>
                </a:r>
                <a:r>
                  <a:rPr lang="zh-CN" altLang="en-US" sz="1200" dirty="0"/>
                  <a:t>学生参考提示来反思创作过程，并把心得和体会记录在设计日志中</a:t>
                </a:r>
                <a:r>
                  <a:rPr lang="zh-CN" altLang="en-US" sz="1200" dirty="0" smtClean="0"/>
                  <a:t>，或者</a:t>
                </a:r>
                <a:r>
                  <a:rPr lang="zh-CN" altLang="en-US" sz="1200" dirty="0"/>
                  <a:t>在小组中</a:t>
                </a:r>
                <a:r>
                  <a:rPr lang="zh-CN" altLang="en-US" sz="1200" dirty="0" smtClean="0"/>
                  <a:t>讨论。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515544" y="3163625"/>
                <a:ext cx="3231204" cy="8380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TextBox 90"/>
            <p:cNvSpPr txBox="1"/>
            <p:nvPr/>
          </p:nvSpPr>
          <p:spPr>
            <a:xfrm>
              <a:off x="457995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52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551129" y="-7273"/>
            <a:ext cx="493776" cy="2791968"/>
            <a:chOff x="551129" y="-7273"/>
            <a:chExt cx="493776" cy="2791968"/>
          </a:xfrm>
        </p:grpSpPr>
        <p:pic>
          <p:nvPicPr>
            <p:cNvPr id="48" name="Picture 47" descr="Unit3activity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-7273"/>
              <a:ext cx="493776" cy="2791968"/>
            </a:xfrm>
            <a:prstGeom prst="rect">
              <a:avLst/>
            </a:prstGeom>
          </p:spPr>
        </p:pic>
        <p:sp>
          <p:nvSpPr>
            <p:cNvPr id="49" name="TextBox 48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UNIT </a:t>
              </a:r>
              <a:r>
                <a:rPr 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2 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动画</a:t>
              </a:r>
              <a:endParaRPr lang="zh-CN" alt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76378" y="2285710"/>
            <a:ext cx="7596022" cy="479582"/>
            <a:chOff x="176378" y="2285710"/>
            <a:chExt cx="7596022" cy="479582"/>
          </a:xfrm>
        </p:grpSpPr>
        <p:sp>
          <p:nvSpPr>
            <p:cNvPr id="30" name="Rectangle 13"/>
            <p:cNvSpPr/>
            <p:nvPr/>
          </p:nvSpPr>
          <p:spPr>
            <a:xfrm flipH="1">
              <a:off x="176378" y="2285710"/>
              <a:ext cx="7596022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 flipH="1">
              <a:off x="452118" y="2285710"/>
              <a:ext cx="2110950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大创见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39" name="Oval Callout 38"/>
          <p:cNvSpPr/>
          <p:nvPr/>
        </p:nvSpPr>
        <p:spPr>
          <a:xfrm rot="631125">
            <a:off x="2014220" y="5568315"/>
            <a:ext cx="2254250" cy="2294890"/>
          </a:xfrm>
          <a:prstGeom prst="wedgeEllipseCallout">
            <a:avLst>
              <a:gd name="adj1" fmla="val -33746"/>
              <a:gd name="adj2" fmla="val -55066"/>
            </a:avLst>
          </a:prstGeom>
          <a:solidFill>
            <a:srgbClr val="FFFFFF"/>
          </a:solidFill>
          <a:ln w="9525" cmpd="sng">
            <a:solidFill>
              <a:srgbClr val="713CD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5000" lnSpcReduction="20000"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“能有创意地表达自己真是太棒了！你可以做任何想做的东西。可以做电脑游戏、音乐、艺术作品、短片，任何东西。可能性是无限的，真的没有什么限制”</a:t>
            </a:r>
            <a:endParaRPr lang="zh-CN" altLang="en-US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          -L</a:t>
            </a:r>
            <a:r>
              <a:rPr lang="en-US" dirty="0" err="1">
                <a:solidFill>
                  <a:schemeClr val="tx1"/>
                </a:solidFill>
              </a:rPr>
              <a:t>indsy</a:t>
            </a:r>
            <a:r>
              <a:rPr lang="en-US" dirty="0">
                <a:solidFill>
                  <a:schemeClr val="tx1"/>
                </a:solidFill>
              </a:rPr>
              <a:t> ,12 </a:t>
            </a:r>
            <a:r>
              <a:rPr lang="zh-CN" altLang="en-US" dirty="0">
                <a:solidFill>
                  <a:schemeClr val="tx1"/>
                </a:solidFill>
              </a:rPr>
              <a:t>岁</a:t>
            </a:r>
            <a:endParaRPr lang="en-US" dirty="0">
              <a:solidFill>
                <a:schemeClr val="tx1"/>
              </a:solidFill>
              <a:latin typeface="Futura Condensed"/>
              <a:cs typeface="Futura Condensed"/>
            </a:endParaRPr>
          </a:p>
        </p:txBody>
      </p:sp>
      <p:sp>
        <p:nvSpPr>
          <p:cNvPr id="34" name="Oval Callout 33"/>
          <p:cNvSpPr/>
          <p:nvPr/>
        </p:nvSpPr>
        <p:spPr>
          <a:xfrm rot="631125">
            <a:off x="324485" y="5876925"/>
            <a:ext cx="1829435" cy="1788795"/>
          </a:xfrm>
          <a:prstGeom prst="wedgeEllipseCallout">
            <a:avLst>
              <a:gd name="adj1" fmla="val 1773"/>
              <a:gd name="adj2" fmla="val -65656"/>
            </a:avLst>
          </a:prstGeom>
          <a:solidFill>
            <a:schemeClr val="bg1"/>
          </a:solidFill>
          <a:ln w="9525" cmpd="sng">
            <a:solidFill>
              <a:srgbClr val="713CD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zh-CN" altLang="en-US" sz="1200" dirty="0">
                <a:solidFill>
                  <a:schemeClr val="tx1"/>
                </a:solidFill>
              </a:rPr>
              <a:t>“好象其中有着无限的可能性。而不是说你只能做这种和那种项目，仅此而已。”</a:t>
            </a:r>
            <a:endParaRPr lang="zh-CN" alt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       -</a:t>
            </a:r>
            <a:r>
              <a:rPr lang="en-US" sz="1200" dirty="0" err="1">
                <a:solidFill>
                  <a:schemeClr val="tx1"/>
                </a:solidFill>
              </a:rPr>
              <a:t>Nevin</a:t>
            </a:r>
            <a:r>
              <a:rPr lang="en-US" sz="1200" dirty="0">
                <a:solidFill>
                  <a:schemeClr val="tx1"/>
                </a:solidFill>
              </a:rPr>
              <a:t>, 9 </a:t>
            </a:r>
            <a:r>
              <a:rPr lang="zh-CN" altLang="en-US" sz="1200" dirty="0">
                <a:solidFill>
                  <a:schemeClr val="tx1"/>
                </a:solidFill>
              </a:rPr>
              <a:t>岁</a:t>
            </a:r>
            <a:endParaRPr lang="en-US" sz="1200" dirty="0">
              <a:solidFill>
                <a:schemeClr val="tx1"/>
              </a:solidFill>
              <a:latin typeface="Futura Condensed"/>
              <a:cs typeface="Futura Condensed"/>
            </a:endParaRPr>
          </a:p>
        </p:txBody>
      </p:sp>
      <p:sp>
        <p:nvSpPr>
          <p:cNvPr id="41" name="Oval Callout 40"/>
          <p:cNvSpPr/>
          <p:nvPr/>
        </p:nvSpPr>
        <p:spPr>
          <a:xfrm rot="631125">
            <a:off x="4117975" y="2858770"/>
            <a:ext cx="3136900" cy="3128645"/>
          </a:xfrm>
          <a:prstGeom prst="wedgeEllipseCallout">
            <a:avLst>
              <a:gd name="adj1" fmla="val -49672"/>
              <a:gd name="adj2" fmla="val 33350"/>
            </a:avLst>
          </a:prstGeom>
          <a:solidFill>
            <a:srgbClr val="FFFFFF"/>
          </a:solidFill>
          <a:ln w="9525" cmpd="sng">
            <a:solidFill>
              <a:srgbClr val="713CD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5000"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“这是个可以让你探索自己想象力的程序。你可以用它做任何你想做的事情。真的没有限制。你设计自己的项目，一旦开始就不想停下来。因为当你学到的东西越多，</a:t>
            </a:r>
            <a:r>
              <a:rPr lang="zh-CN" altLang="en-US" dirty="0" smtClean="0">
                <a:solidFill>
                  <a:schemeClr val="tx1"/>
                </a:solidFill>
              </a:rPr>
              <a:t>你会发现更多的</a:t>
            </a:r>
            <a:r>
              <a:rPr lang="zh-CN" altLang="en-US" dirty="0">
                <a:solidFill>
                  <a:schemeClr val="tx1"/>
                </a:solidFill>
              </a:rPr>
              <a:t>可能性。而可能性越多，你就越想多学点” </a:t>
            </a:r>
            <a:endParaRPr lang="zh-CN" altLang="en-US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                      </a:t>
            </a:r>
            <a:r>
              <a:rPr lang="en-US" altLang="zh-CN" dirty="0">
                <a:solidFill>
                  <a:schemeClr val="tx1"/>
                </a:solidFill>
              </a:rPr>
              <a:t>-Bradley 12 </a:t>
            </a:r>
            <a:r>
              <a:rPr lang="zh-CN" altLang="en-US" dirty="0">
                <a:solidFill>
                  <a:schemeClr val="tx1"/>
                </a:solidFill>
              </a:rPr>
              <a:t>岁</a:t>
            </a:r>
            <a:endParaRPr lang="en-US" dirty="0">
              <a:solidFill>
                <a:schemeClr val="tx1"/>
              </a:solidFill>
              <a:latin typeface="Futura Condensed"/>
              <a:cs typeface="Futura Condensed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57200" y="464006"/>
            <a:ext cx="281594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 smtClean="0">
                <a:latin typeface="Futura Condensed"/>
                <a:cs typeface="Futura Condensed"/>
              </a:rPr>
              <a:t>UNIT 2</a:t>
            </a:r>
            <a:endParaRPr lang="en-US" sz="5300" dirty="0" smtClean="0">
              <a:latin typeface="Futura Condensed"/>
              <a:cs typeface="Futura Condensed"/>
            </a:endParaRPr>
          </a:p>
          <a:p>
            <a:r>
              <a:rPr lang="zh-CN" altLang="en-US" sz="5300" dirty="0" smtClean="0">
                <a:latin typeface="Futura Condensed"/>
                <a:cs typeface="Futura Condensed"/>
              </a:rPr>
              <a:t>概述</a:t>
            </a:r>
            <a:endParaRPr lang="en-US" sz="5300" dirty="0">
              <a:latin typeface="Futura Condensed"/>
              <a:cs typeface="Futura Condensed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4134" y="2884274"/>
            <a:ext cx="3130069" cy="249174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在 </a:t>
            </a:r>
            <a:r>
              <a:rPr lang="en-US" altLang="zh-CN" sz="1200" dirty="0"/>
              <a:t>Scratch </a:t>
            </a:r>
            <a:r>
              <a:rPr lang="zh-CN" altLang="en-US" sz="1200" dirty="0"/>
              <a:t>在线社区，孩子们已经分享了六百多万个项目</a:t>
            </a:r>
            <a:r>
              <a:rPr lang="en-US" altLang="zh-CN" sz="1200" dirty="0"/>
              <a:t>-</a:t>
            </a:r>
            <a:r>
              <a:rPr lang="zh-CN" altLang="en-US" sz="1200" dirty="0"/>
              <a:t>故事、动画、游戏</a:t>
            </a:r>
            <a:r>
              <a:rPr lang="zh-CN" altLang="en-US" sz="1200" dirty="0" smtClean="0"/>
              <a:t>，还有</a:t>
            </a:r>
            <a:r>
              <a:rPr lang="zh-CN" altLang="en-US" sz="1200" dirty="0"/>
              <a:t>其它类别。本指南的一个目的就是要体现出这些项目的多元性。在活动中</a:t>
            </a:r>
            <a:r>
              <a:rPr lang="zh-CN" altLang="en-US" sz="1200" dirty="0" smtClean="0"/>
              <a:t>，我们</a:t>
            </a:r>
            <a:r>
              <a:rPr lang="zh-CN" altLang="en-US" sz="1200" dirty="0"/>
              <a:t>倡导个性化，避免设定只有一个“正确”答案的挑战；我们希望用不同类型的项目</a:t>
            </a:r>
            <a:r>
              <a:rPr lang="zh-CN" altLang="en-US" sz="1200" dirty="0" smtClean="0"/>
              <a:t>吸引学习</a:t>
            </a:r>
            <a:r>
              <a:rPr lang="zh-CN" altLang="en-US" sz="1200" dirty="0"/>
              <a:t>者。在本单元中，我们将开始深入动画、艺术和音乐来</a:t>
            </a:r>
            <a:r>
              <a:rPr lang="zh-CN" altLang="en-US" sz="1200" dirty="0">
                <a:sym typeface="+mn-ea"/>
              </a:rPr>
              <a:t>探索创意的多样性</a:t>
            </a:r>
            <a:r>
              <a:rPr lang="zh-CN" altLang="en-US" sz="1200" dirty="0"/>
              <a:t>。</a:t>
            </a:r>
            <a:endParaRPr lang="zh-CN" altLang="en-US" sz="1200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Scratch </a:t>
            </a:r>
            <a:r>
              <a:rPr lang="zh-CN" altLang="en-US" sz="1200" dirty="0"/>
              <a:t>作品的多样性是学习者经常强调的。以下是一些被访问</a:t>
            </a:r>
            <a:r>
              <a:rPr lang="zh-CN" altLang="en-US" sz="1200" dirty="0" smtClean="0"/>
              <a:t>者对于</a:t>
            </a:r>
            <a:r>
              <a:rPr lang="zh-CN" altLang="en-US" sz="1200" dirty="0"/>
              <a:t>“如果你要向朋友介绍 </a:t>
            </a:r>
            <a:r>
              <a:rPr lang="en-US" altLang="zh-CN" sz="1200" dirty="0"/>
              <a:t>Scratch</a:t>
            </a:r>
            <a:r>
              <a:rPr lang="zh-CN" altLang="en-US" sz="1200" dirty="0"/>
              <a:t>，你会如何描述”这一问题的回答：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457200" y="8053391"/>
            <a:ext cx="3307404" cy="1554873"/>
            <a:chOff x="375350" y="7667820"/>
            <a:chExt cx="3307404" cy="1554873"/>
          </a:xfrm>
        </p:grpSpPr>
        <p:sp>
          <p:nvSpPr>
            <p:cNvPr id="90" name="TextBox 89"/>
            <p:cNvSpPr txBox="1"/>
            <p:nvPr/>
          </p:nvSpPr>
          <p:spPr>
            <a:xfrm>
              <a:off x="375350" y="7667820"/>
              <a:ext cx="33074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latin typeface="+mn-ea"/>
                  <a:cs typeface="Futura Condensed"/>
                </a:rPr>
                <a:t>学习目标</a:t>
              </a:r>
              <a:endParaRPr lang="en-US" sz="1400" dirty="0">
                <a:latin typeface="+mn-ea"/>
                <a:cs typeface="Futura Condensed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375350" y="8115888"/>
              <a:ext cx="3231204" cy="1106805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 anchor="b">
              <a:spAutoFit/>
            </a:bodyPr>
            <a:lstStyle/>
            <a:p>
              <a:r>
                <a:rPr lang="zh-CN" altLang="en-US" sz="1100" dirty="0" smtClean="0"/>
                <a:t>学生们将：</a:t>
              </a:r>
              <a:endParaRPr lang="en-US" altLang="zh-CN" sz="1100" dirty="0" smtClean="0"/>
            </a:p>
            <a:p>
              <a:r>
                <a:rPr lang="en-US" altLang="zh-CN" sz="1100" dirty="0" smtClean="0"/>
                <a:t>+  </a:t>
              </a:r>
              <a:r>
                <a:rPr lang="zh-CN" altLang="en-US" sz="1100" dirty="0" smtClean="0"/>
                <a:t>了解</a:t>
              </a:r>
              <a:r>
                <a:rPr lang="zh-CN" altLang="en-US" sz="1100" dirty="0"/>
                <a:t>计算思维概念：循环、事件、平行</a:t>
              </a:r>
              <a:endParaRPr lang="zh-CN" altLang="en-US" sz="1100" dirty="0"/>
            </a:p>
            <a:p>
              <a:r>
                <a:rPr lang="en-US" altLang="zh-CN" sz="1100" dirty="0" smtClean="0"/>
                <a:t>+  </a:t>
              </a:r>
              <a:r>
                <a:rPr lang="zh-CN" altLang="en-US" sz="1100" dirty="0" smtClean="0"/>
                <a:t>对</a:t>
              </a:r>
              <a:r>
                <a:rPr lang="zh-CN" altLang="en-US" sz="1100" dirty="0"/>
                <a:t>序列的概念更加熟悉</a:t>
              </a:r>
              <a:endParaRPr lang="zh-CN" altLang="en-US" sz="1100" dirty="0"/>
            </a:p>
            <a:p>
              <a:r>
                <a:rPr lang="en-US" altLang="zh-CN" sz="1100" dirty="0" smtClean="0"/>
                <a:t>+  </a:t>
              </a:r>
              <a:r>
                <a:rPr lang="zh-CN" altLang="en-US" sz="1100" dirty="0" smtClean="0"/>
                <a:t>体验</a:t>
              </a:r>
              <a:r>
                <a:rPr lang="zh-CN" altLang="en-US" sz="1100" dirty="0"/>
                <a:t>事件、控制、声音和外观分类下的新积木</a:t>
              </a:r>
              <a:endParaRPr lang="zh-CN" altLang="en-US" sz="1100" dirty="0"/>
            </a:p>
            <a:p>
              <a:r>
                <a:rPr lang="en-US" altLang="zh-CN" sz="1100" dirty="0" smtClean="0"/>
                <a:t>+  </a:t>
              </a:r>
              <a:r>
                <a:rPr lang="zh-CN" altLang="en-US" sz="1100" dirty="0"/>
                <a:t>探索多种艺术主题的 </a:t>
              </a:r>
              <a:r>
                <a:rPr lang="en-US" sz="1100" dirty="0"/>
                <a:t>Scratch </a:t>
              </a:r>
              <a:r>
                <a:rPr lang="zh-CN" altLang="en-US" sz="1100" dirty="0"/>
                <a:t>项目</a:t>
              </a:r>
              <a:endParaRPr lang="zh-CN" altLang="en-US" sz="1100" dirty="0"/>
            </a:p>
            <a:p>
              <a:r>
                <a:rPr lang="en-US" altLang="zh-CN" sz="1100" dirty="0" smtClean="0"/>
                <a:t>+  </a:t>
              </a:r>
              <a:r>
                <a:rPr lang="zh-CN" altLang="en-US" sz="1100" dirty="0"/>
                <a:t>创作一个有动画效果的音乐视频作品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cxnSp>
          <p:nvCxnSpPr>
            <p:cNvPr id="92" name="Straight Connector 91"/>
            <p:cNvCxnSpPr/>
            <p:nvPr/>
          </p:nvCxnSpPr>
          <p:spPr>
            <a:xfrm>
              <a:off x="474134" y="7969285"/>
              <a:ext cx="3110378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/>
          <p:cNvGrpSpPr/>
          <p:nvPr/>
        </p:nvGrpSpPr>
        <p:grpSpPr>
          <a:xfrm>
            <a:off x="4127947" y="8835332"/>
            <a:ext cx="3307404" cy="950732"/>
            <a:chOff x="4023935" y="8555725"/>
            <a:chExt cx="3307404" cy="950732"/>
          </a:xfrm>
        </p:grpSpPr>
        <p:grpSp>
          <p:nvGrpSpPr>
            <p:cNvPr id="86" name="Group 85"/>
            <p:cNvGrpSpPr/>
            <p:nvPr/>
          </p:nvGrpSpPr>
          <p:grpSpPr>
            <a:xfrm>
              <a:off x="4023935" y="8555725"/>
              <a:ext cx="3307404" cy="950732"/>
              <a:chOff x="11663738" y="7649002"/>
              <a:chExt cx="3307404" cy="950732"/>
            </a:xfrm>
          </p:grpSpPr>
          <p:sp>
            <p:nvSpPr>
              <p:cNvPr id="88" name="TextBox 87"/>
              <p:cNvSpPr txBox="1"/>
              <p:nvPr/>
            </p:nvSpPr>
            <p:spPr>
              <a:xfrm>
                <a:off x="11663738" y="8169839"/>
                <a:ext cx="3117153" cy="42989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numCol="1" rtlCol="0" anchor="b">
                <a:spAutoFit/>
              </a:bodyPr>
              <a:lstStyle/>
              <a:p>
                <a:r>
                  <a:rPr lang="en-US" altLang="zh-CN" sz="1100" dirty="0" smtClean="0"/>
                  <a:t>+  </a:t>
                </a:r>
                <a:r>
                  <a:rPr lang="zh-CN" altLang="en-US" sz="1100" dirty="0" smtClean="0"/>
                  <a:t>本单元中的很多活动</a:t>
                </a:r>
                <a:r>
                  <a:rPr lang="zh-CN" altLang="en-US" sz="1100" dirty="0"/>
                  <a:t>包含声音和音乐的元素。建议给学生准备好</a:t>
                </a:r>
                <a:r>
                  <a:rPr lang="zh-CN" altLang="en-US" sz="1100" dirty="0" smtClean="0"/>
                  <a:t>耳机</a:t>
                </a:r>
                <a:r>
                  <a:rPr lang="zh-CN" altLang="en-US" sz="1100" dirty="0"/>
                  <a:t>。</a:t>
                </a:r>
                <a:endParaRPr lang="en-US" sz="11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11663738" y="7649002"/>
                <a:ext cx="3307404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latin typeface="+mn-ea"/>
                    <a:cs typeface="Futura Condensed"/>
                  </a:rPr>
                  <a:t>备注说明</a:t>
                </a:r>
                <a:endParaRPr lang="en-US" sz="1400" dirty="0">
                  <a:latin typeface="+mn-ea"/>
                  <a:cs typeface="Futura Condensed"/>
                </a:endParaRPr>
              </a:p>
            </p:txBody>
          </p:sp>
        </p:grpSp>
        <p:cxnSp>
          <p:nvCxnSpPr>
            <p:cNvPr id="87" name="Straight Connector 86"/>
            <p:cNvCxnSpPr/>
            <p:nvPr/>
          </p:nvCxnSpPr>
          <p:spPr>
            <a:xfrm>
              <a:off x="4100135" y="8858151"/>
              <a:ext cx="3110378" cy="0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4127947" y="7542334"/>
            <a:ext cx="3307404" cy="1247799"/>
            <a:chOff x="4127947" y="7437357"/>
            <a:chExt cx="3307404" cy="1247799"/>
          </a:xfrm>
        </p:grpSpPr>
        <p:grpSp>
          <p:nvGrpSpPr>
            <p:cNvPr id="82" name="Group 81"/>
            <p:cNvGrpSpPr/>
            <p:nvPr/>
          </p:nvGrpSpPr>
          <p:grpSpPr>
            <a:xfrm>
              <a:off x="4127947" y="7437357"/>
              <a:ext cx="3307404" cy="1247799"/>
              <a:chOff x="4127947" y="7666859"/>
              <a:chExt cx="3307404" cy="1247799"/>
            </a:xfrm>
          </p:grpSpPr>
          <p:sp>
            <p:nvSpPr>
              <p:cNvPr id="84" name="TextBox 83"/>
              <p:cNvSpPr txBox="1"/>
              <p:nvPr/>
            </p:nvSpPr>
            <p:spPr>
              <a:xfrm>
                <a:off x="4127947" y="8017427"/>
                <a:ext cx="3117153" cy="897231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numCol="3" rtlCol="0" anchor="t">
                <a:noAutofit/>
              </a:bodyPr>
              <a:lstStyle/>
              <a:p>
                <a:r>
                  <a:rPr lang="en-US" altLang="zh-CN" sz="1100" dirty="0" smtClean="0"/>
                  <a:t>+ </a:t>
                </a:r>
                <a:r>
                  <a:rPr lang="zh-CN" altLang="en-US" sz="1100" dirty="0" smtClean="0"/>
                  <a:t>循环               </a:t>
                </a:r>
                <a:r>
                  <a:rPr lang="en-US" altLang="zh-CN" sz="1100" dirty="0" smtClean="0"/>
                  <a:t>+ </a:t>
                </a:r>
                <a:r>
                  <a:rPr lang="zh-CN" altLang="en-US" sz="1100" dirty="0" smtClean="0"/>
                  <a:t>脚本                 </a:t>
                </a:r>
                <a:r>
                  <a:rPr lang="en-US" altLang="zh-CN" sz="1100" dirty="0" smtClean="0"/>
                  <a:t>+ </a:t>
                </a:r>
                <a:r>
                  <a:rPr lang="zh-CN" altLang="en-US" sz="1100" dirty="0" smtClean="0"/>
                  <a:t>事件</a:t>
                </a:r>
                <a:endParaRPr lang="zh-CN" altLang="en-US" sz="1100" dirty="0"/>
              </a:p>
              <a:p>
                <a:r>
                  <a:rPr lang="en-US" altLang="zh-CN" sz="1100" dirty="0" smtClean="0"/>
                  <a:t>+ </a:t>
                </a:r>
                <a:r>
                  <a:rPr lang="zh-CN" altLang="en-US" sz="1100" dirty="0" smtClean="0"/>
                  <a:t>展示模式        </a:t>
                </a:r>
                <a:r>
                  <a:rPr lang="en-US" altLang="zh-CN" sz="1100" dirty="0" smtClean="0"/>
                  <a:t>+ </a:t>
                </a:r>
                <a:r>
                  <a:rPr lang="zh-CN" altLang="en-US" sz="1100" dirty="0" smtClean="0"/>
                  <a:t>平行                 </a:t>
                </a:r>
                <a:r>
                  <a:rPr lang="en-US" altLang="zh-CN" sz="1100" dirty="0" smtClean="0"/>
                  <a:t>+ </a:t>
                </a:r>
                <a:r>
                  <a:rPr lang="zh-CN" altLang="en-US" sz="1100" dirty="0" smtClean="0"/>
                  <a:t>位</a:t>
                </a:r>
                <a:r>
                  <a:rPr lang="zh-CN" altLang="en-US" sz="1100" dirty="0"/>
                  <a:t>图</a:t>
                </a:r>
                <a:endParaRPr lang="zh-CN" altLang="en-US" sz="1100" dirty="0"/>
              </a:p>
              <a:p>
                <a:r>
                  <a:rPr lang="en-US" altLang="zh-CN" sz="1100" dirty="0"/>
                  <a:t>+</a:t>
                </a:r>
                <a:r>
                  <a:rPr lang="en-US" altLang="zh-CN" sz="1100" dirty="0" smtClean="0"/>
                  <a:t> </a:t>
                </a:r>
                <a:r>
                  <a:rPr lang="zh-CN" altLang="en-US" sz="1100" dirty="0" smtClean="0"/>
                  <a:t>控制</a:t>
                </a:r>
                <a:r>
                  <a:rPr lang="zh-CN" altLang="en-US" sz="1100" dirty="0"/>
                  <a:t>               </a:t>
                </a:r>
                <a:r>
                  <a:rPr lang="en-US" altLang="zh-CN" sz="1100" dirty="0"/>
                  <a:t>+</a:t>
                </a:r>
                <a:r>
                  <a:rPr lang="en-US" altLang="zh-CN" sz="1100" dirty="0" smtClean="0"/>
                  <a:t> </a:t>
                </a:r>
                <a:r>
                  <a:rPr lang="zh-CN" altLang="en-US" sz="1100" dirty="0" smtClean="0"/>
                  <a:t>矢量图       </a:t>
                </a:r>
                <a:r>
                  <a:rPr lang="zh-CN" altLang="en-US" sz="1100" dirty="0"/>
                  <a:t>       </a:t>
                </a:r>
                <a:r>
                  <a:rPr lang="en-US" altLang="zh-CN" sz="1100" dirty="0"/>
                  <a:t>+</a:t>
                </a:r>
                <a:r>
                  <a:rPr lang="en-US" altLang="zh-CN" sz="1100" dirty="0" smtClean="0"/>
                  <a:t> </a:t>
                </a:r>
                <a:r>
                  <a:rPr lang="zh-CN" altLang="en-US" sz="1100" dirty="0" smtClean="0"/>
                  <a:t>广播</a:t>
                </a:r>
                <a:endParaRPr lang="zh-CN" altLang="en-US" sz="1100" dirty="0"/>
              </a:p>
              <a:p>
                <a:r>
                  <a:rPr lang="en-US" altLang="zh-CN" sz="1100" dirty="0">
                    <a:sym typeface="+mn-ea"/>
                  </a:rPr>
                  <a:t>+</a:t>
                </a:r>
                <a:r>
                  <a:rPr lang="en-US" altLang="zh-CN" sz="1100" dirty="0" smtClean="0">
                    <a:sym typeface="+mn-ea"/>
                  </a:rPr>
                  <a:t> </a:t>
                </a:r>
                <a:r>
                  <a:rPr lang="zh-CN" altLang="en-US" sz="1100" dirty="0" smtClean="0">
                    <a:sym typeface="+mn-ea"/>
                  </a:rPr>
                  <a:t>动画      </a:t>
                </a:r>
                <a:r>
                  <a:rPr lang="en-US" altLang="zh-CN" sz="1100" dirty="0"/>
                  <a:t>         +</a:t>
                </a:r>
                <a:r>
                  <a:rPr lang="en-US" altLang="zh-CN" sz="1100" dirty="0" smtClean="0"/>
                  <a:t> </a:t>
                </a:r>
                <a:r>
                  <a:rPr lang="zh-CN" altLang="en-US" sz="1100" dirty="0"/>
                  <a:t>艺廊街</a:t>
                </a:r>
                <a:endParaRPr lang="en-US" sz="11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4127947" y="7666859"/>
                <a:ext cx="3307404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latin typeface="+mn-ea"/>
                  </a:rPr>
                  <a:t>关键词，概念 </a:t>
                </a:r>
                <a:r>
                  <a:rPr lang="en-US" altLang="zh-CN" sz="1400" dirty="0">
                    <a:latin typeface="+mn-ea"/>
                  </a:rPr>
                  <a:t>&amp; </a:t>
                </a:r>
                <a:r>
                  <a:rPr lang="zh-CN" altLang="en-US" sz="1400" dirty="0">
                    <a:latin typeface="+mn-ea"/>
                  </a:rPr>
                  <a:t>实践</a:t>
                </a:r>
                <a:endParaRPr lang="en-US" sz="1400" dirty="0">
                  <a:latin typeface="+mn-ea"/>
                  <a:cs typeface="Futura Condensed"/>
                </a:endParaRPr>
              </a:p>
            </p:txBody>
          </p:sp>
        </p:grpSp>
        <p:cxnSp>
          <p:nvCxnSpPr>
            <p:cNvPr id="83" name="Straight Connector 82"/>
            <p:cNvCxnSpPr/>
            <p:nvPr/>
          </p:nvCxnSpPr>
          <p:spPr>
            <a:xfrm>
              <a:off x="4204147" y="7738841"/>
              <a:ext cx="3108619" cy="0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 Callout 34"/>
          <p:cNvSpPr/>
          <p:nvPr/>
        </p:nvSpPr>
        <p:spPr>
          <a:xfrm rot="631125">
            <a:off x="5186680" y="5436235"/>
            <a:ext cx="2208530" cy="2192655"/>
          </a:xfrm>
          <a:prstGeom prst="wedgeEllipseCallout">
            <a:avLst>
              <a:gd name="adj1" fmla="val -64729"/>
              <a:gd name="adj2" fmla="val 3595"/>
            </a:avLst>
          </a:prstGeom>
          <a:solidFill>
            <a:srgbClr val="FFFFFF"/>
          </a:solidFill>
          <a:ln w="9525" cmpd="sng">
            <a:solidFill>
              <a:srgbClr val="713CD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7500"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“你可以用它做任何事，就像你可以做任何你想做的事。你想多有创意，就可以做到多有创意”</a:t>
            </a:r>
            <a:endParaRPr lang="zh-CN" altLang="en-US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          -</a:t>
            </a:r>
            <a:r>
              <a:rPr lang="en-US" dirty="0">
                <a:solidFill>
                  <a:schemeClr val="tx1"/>
                </a:solidFill>
              </a:rPr>
              <a:t>Aaron, 10 </a:t>
            </a:r>
            <a:r>
              <a:rPr lang="zh-CN" altLang="en-US" dirty="0">
                <a:solidFill>
                  <a:schemeClr val="tx1"/>
                </a:solidFill>
              </a:rPr>
              <a:t>岁</a:t>
            </a:r>
            <a:endParaRPr lang="en-US" dirty="0">
              <a:solidFill>
                <a:schemeClr val="tx1"/>
              </a:solidFill>
              <a:latin typeface="Futura Condensed"/>
              <a:cs typeface="Futura Condensed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40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13"/>
          <p:cNvSpPr txBox="1"/>
          <p:nvPr/>
        </p:nvSpPr>
        <p:spPr>
          <a:xfrm>
            <a:off x="4324350" y="3933190"/>
            <a:ext cx="1490980" cy="1574800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拍照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上传造型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随机造型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绘制造型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</a:rPr>
              <a:t>选择造型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1073743061" name="文本框 213"/>
          <p:cNvSpPr txBox="1"/>
          <p:nvPr/>
        </p:nvSpPr>
        <p:spPr>
          <a:xfrm>
            <a:off x="6307455" y="4081145"/>
            <a:ext cx="1490980" cy="1574800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  <a:sym typeface="+mn-ea"/>
              </a:rPr>
              <a:t>上传声音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  <a:sym typeface="+mn-ea"/>
              </a:rPr>
              <a:t>选择一个随机声音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  <a:sym typeface="+mn-ea"/>
              </a:rPr>
              <a:t>录制你自己的声音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r>
              <a:rPr lang="zh-CN" altLang="en-US" sz="1200" dirty="0">
                <a:ln>
                  <a:noFill/>
                </a:ln>
                <a:solidFill>
                  <a:schemeClr val="tx1"/>
                </a:solidFill>
                <a:sym typeface="+mn-ea"/>
              </a:rPr>
              <a:t>从库中选择声音</a:t>
            </a: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  <a:p>
            <a:pPr indent="0" algn="l">
              <a:buFont typeface="Wingdings" panose="05000000000000000000" pitchFamily="2" charset="2"/>
              <a:buNone/>
            </a:pPr>
            <a:endParaRPr lang="zh-CN" altLang="en-US" sz="1200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80715" y="7673819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5544" y="7556500"/>
            <a:ext cx="2874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TIPS &amp; TRICKS</a:t>
            </a:r>
            <a:endParaRPr lang="en-US" sz="28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35956" y="7894426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7871074"/>
            <a:ext cx="7772399" cy="532604"/>
            <a:chOff x="0" y="7871074"/>
            <a:chExt cx="7772399" cy="532604"/>
          </a:xfrm>
        </p:grpSpPr>
        <p:sp>
          <p:nvSpPr>
            <p:cNvPr id="39" name="Rectangle 38"/>
            <p:cNvSpPr/>
            <p:nvPr/>
          </p:nvSpPr>
          <p:spPr>
            <a:xfrm>
              <a:off x="0" y="7871074"/>
              <a:ext cx="7772399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Diamond 39"/>
            <p:cNvSpPr/>
            <p:nvPr/>
          </p:nvSpPr>
          <p:spPr>
            <a:xfrm>
              <a:off x="2461036" y="8077594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Diamond 41"/>
            <p:cNvSpPr/>
            <p:nvPr/>
          </p:nvSpPr>
          <p:spPr>
            <a:xfrm>
              <a:off x="6347235" y="8066025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0" y="7879206"/>
              <a:ext cx="530307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可以使用的积木</a:t>
              </a:r>
              <a:endParaRPr lang="zh-CN" altLang="en-US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303071" y="7884634"/>
              <a:ext cx="2469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529921" y="6230886"/>
            <a:ext cx="3727355" cy="1512674"/>
            <a:chOff x="3992282" y="2830659"/>
            <a:chExt cx="3307404" cy="1512674"/>
          </a:xfrm>
        </p:grpSpPr>
        <p:sp>
          <p:nvSpPr>
            <p:cNvPr id="46" name="TextBox 45"/>
            <p:cNvSpPr txBox="1"/>
            <p:nvPr/>
          </p:nvSpPr>
          <p:spPr>
            <a:xfrm>
              <a:off x="4089400" y="3328603"/>
              <a:ext cx="3210286" cy="101473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利用不同的造型，让你的动画生动起来</a:t>
              </a:r>
              <a:r>
                <a:rPr lang="zh-CN" altLang="en-US" sz="1200" dirty="0" smtClean="0"/>
                <a:t>。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添加</a:t>
              </a:r>
              <a:r>
                <a:rPr lang="zh-CN" altLang="en-US" sz="1200" dirty="0"/>
                <a:t>脚本让角色对鼠标点击和按键有响应，赋予角色互动</a:t>
              </a:r>
              <a:r>
                <a:rPr lang="zh-CN" altLang="en-US" sz="1200" dirty="0" smtClean="0"/>
                <a:t>性。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在</a:t>
              </a:r>
              <a:r>
                <a:rPr lang="zh-CN" altLang="en-US" sz="1200" dirty="0"/>
                <a:t>项目页面上添加说明，提醒人们如何和作品</a:t>
              </a:r>
              <a:r>
                <a:rPr lang="zh-CN" altLang="en-US" sz="1200" dirty="0" smtClean="0"/>
                <a:t>互动。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992282" y="2830659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试一试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48" name="Straight Connector 47"/>
            <p:cNvCxnSpPr/>
            <p:nvPr/>
          </p:nvCxnSpPr>
          <p:spPr>
            <a:xfrm flipV="1">
              <a:off x="4089400" y="3169213"/>
              <a:ext cx="3210286" cy="2937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5108762" y="8329342"/>
            <a:ext cx="2515048" cy="175323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你的项目上传到“音乐视频”工作室里</a:t>
            </a:r>
            <a:r>
              <a:rPr lang="zh-CN" altLang="en-US" sz="1200" dirty="0" smtClean="0"/>
              <a:t>去</a:t>
            </a:r>
            <a:r>
              <a:rPr lang="zh-CN" altLang="en-US" sz="1200" dirty="0" smtClean="0">
                <a:hlinkClick r:id="rId1" action="ppaction://hlinkfile"/>
              </a:rPr>
              <a:t>https://create.codelab.club/studios/74/</a:t>
            </a:r>
            <a:endParaRPr lang="en-US" sz="1200" dirty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对</a:t>
            </a:r>
            <a:r>
              <a:rPr lang="zh-CN" altLang="en-US" sz="1200" dirty="0"/>
              <a:t>那些你借用在自己项目里的他人的方案、音乐或程序，确定你</a:t>
            </a:r>
            <a:r>
              <a:rPr lang="zh-CN" altLang="en-US" sz="1200" dirty="0" smtClean="0"/>
              <a:t>给予了对方</a:t>
            </a:r>
            <a:r>
              <a:rPr lang="zh-CN" altLang="en-US" sz="1200" dirty="0"/>
              <a:t>应有的认可。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挑战</a:t>
            </a:r>
            <a:r>
              <a:rPr lang="zh-CN" altLang="en-US" sz="1200" dirty="0"/>
              <a:t>自己，多做一些！创作你自己的角色，声音或</a:t>
            </a:r>
            <a:r>
              <a:rPr lang="zh-CN" altLang="en-US" sz="1200" dirty="0" smtClean="0"/>
              <a:t>造型。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  <p:cxnSp>
        <p:nvCxnSpPr>
          <p:cNvPr id="61" name="Straight Connector 60"/>
          <p:cNvCxnSpPr/>
          <p:nvPr/>
        </p:nvCxnSpPr>
        <p:spPr>
          <a:xfrm>
            <a:off x="5006987" y="8435653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444500" y="1520809"/>
            <a:ext cx="2348507" cy="1880101"/>
            <a:chOff x="519774" y="1540396"/>
            <a:chExt cx="2348507" cy="1880101"/>
          </a:xfrm>
        </p:grpSpPr>
        <p:sp>
          <p:nvSpPr>
            <p:cNvPr id="10" name="TextBox 9"/>
            <p:cNvSpPr txBox="1"/>
            <p:nvPr/>
          </p:nvSpPr>
          <p:spPr>
            <a:xfrm>
              <a:off x="613831" y="1540396"/>
              <a:ext cx="2243955" cy="73660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如何融合音乐和动画创作出自己的 </a:t>
              </a:r>
              <a:r>
                <a:rPr lang="en-US" altLang="zh-CN" sz="1200" dirty="0"/>
                <a:t>Scratch </a:t>
              </a:r>
              <a:r>
                <a:rPr lang="zh-CN" altLang="en-US" sz="1200" dirty="0"/>
                <a:t>音乐视频作品呢？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9774" y="2405767"/>
              <a:ext cx="2348507" cy="10147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在这个项目中，你将探索关于剧场、歌曲、舞蹈、音乐、绘图、插画、摄影以及</a:t>
              </a:r>
              <a:r>
                <a:rPr lang="zh-CN" altLang="en-US" sz="1200" dirty="0" smtClean="0"/>
                <a:t>动画的</a:t>
              </a:r>
              <a:r>
                <a:rPr lang="zh-CN" altLang="en-US" sz="1200" dirty="0"/>
                <a:t>一些元素，并且创作一个个性化的音乐</a:t>
              </a:r>
              <a:r>
                <a:rPr lang="zh-CN" altLang="en-US" sz="1200" dirty="0" smtClean="0"/>
                <a:t>视频。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28357" y="3857808"/>
            <a:ext cx="2969349" cy="1020220"/>
            <a:chOff x="441661" y="3857808"/>
            <a:chExt cx="2969349" cy="1020220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683776"/>
              <a:chOff x="499401" y="4194252"/>
              <a:chExt cx="2885167" cy="683776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64516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添加声音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添加一个角色并让它产生动画效果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让</a:t>
                </a:r>
                <a:r>
                  <a:rPr lang="zh-CN" altLang="en-US" sz="1200" dirty="0"/>
                  <a:t>声音和动画互动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6" name="TextBox 105"/>
          <p:cNvSpPr txBox="1"/>
          <p:nvPr/>
        </p:nvSpPr>
        <p:spPr>
          <a:xfrm>
            <a:off x="457200" y="595840"/>
            <a:ext cx="28159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/>
              <a:t>音乐视频</a:t>
            </a:r>
            <a:endParaRPr lang="en-US" sz="4400" dirty="0" smtClean="0">
              <a:latin typeface="Futura Condensed"/>
              <a:cs typeface="Futura Condensed"/>
            </a:endParaRPr>
          </a:p>
        </p:txBody>
      </p:sp>
      <p:pic>
        <p:nvPicPr>
          <p:cNvPr id="4" name="Picture 3" descr="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160" y="595630"/>
            <a:ext cx="3909060" cy="2931795"/>
          </a:xfrm>
          <a:prstGeom prst="rect">
            <a:avLst/>
          </a:prstGeom>
        </p:spPr>
      </p:pic>
      <p:pic>
        <p:nvPicPr>
          <p:cNvPr id="6" name="Picture 5" descr="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85" y="5015865"/>
            <a:ext cx="1170305" cy="258508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965" y="3885565"/>
            <a:ext cx="835660" cy="234505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995" y="4033520"/>
            <a:ext cx="799465" cy="2048510"/>
          </a:xfrm>
          <a:prstGeom prst="rect">
            <a:avLst/>
          </a:prstGeom>
        </p:spPr>
      </p:pic>
      <p:pic>
        <p:nvPicPr>
          <p:cNvPr id="27" name="Picture 26" descr="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660" y="8332470"/>
            <a:ext cx="4229100" cy="1684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0" name="Picture 49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你攻克的一个难题是什么？你是如何解决的？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你还有什么不太明白的？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对你从他人处借用的想法、音乐或程序，你是如何给予对方认可的呢？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6" name="TextBox 35"/>
          <p:cNvSpPr txBox="1"/>
          <p:nvPr/>
        </p:nvSpPr>
        <p:spPr>
          <a:xfrm>
            <a:off x="457200" y="595840"/>
            <a:ext cx="2815942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/>
              <a:t>音乐视频反思</a:t>
            </a:r>
            <a:endParaRPr lang="en-US" sz="44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54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60679" y="1621971"/>
            <a:ext cx="3273767" cy="249174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用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编程就好像在做剧场导演。和 </a:t>
            </a:r>
            <a:r>
              <a:rPr lang="en-US" altLang="zh-CN" sz="1200" dirty="0"/>
              <a:t>Scratch </a:t>
            </a:r>
            <a:r>
              <a:rPr lang="zh-CN" altLang="en-US" sz="1200" dirty="0"/>
              <a:t>一样，剧场有</a:t>
            </a:r>
            <a:r>
              <a:rPr lang="zh-CN" altLang="en-US" sz="1200" dirty="0" smtClean="0"/>
              <a:t>角色</a:t>
            </a:r>
            <a:r>
              <a:rPr lang="en-US" sz="1200" dirty="0" smtClean="0"/>
              <a:t>(</a:t>
            </a:r>
            <a:r>
              <a:rPr lang="en-US" sz="1200" dirty="0"/>
              <a:t>Scratch </a:t>
            </a:r>
            <a:r>
              <a:rPr lang="zh-CN" altLang="en-US" sz="1200" dirty="0"/>
              <a:t>里对应的就是角色</a:t>
            </a:r>
            <a:r>
              <a:rPr lang="en-US" altLang="zh-CN" sz="1200" dirty="0"/>
              <a:t>)</a:t>
            </a:r>
            <a:r>
              <a:rPr lang="zh-CN" altLang="en-US" sz="1200" dirty="0"/>
              <a:t>、造型、背景、脚本和</a:t>
            </a:r>
            <a:r>
              <a:rPr lang="zh-CN" altLang="en-US" sz="1200" dirty="0" smtClean="0"/>
              <a:t>舞台。</a:t>
            </a:r>
            <a:r>
              <a:rPr lang="en-US" sz="1200" dirty="0" smtClean="0"/>
              <a:t>Scratch </a:t>
            </a:r>
            <a:r>
              <a:rPr lang="zh-CN" altLang="en-US" sz="1200" dirty="0"/>
              <a:t>程序</a:t>
            </a:r>
            <a:r>
              <a:rPr lang="zh-CN" altLang="en-US" sz="1200" dirty="0" smtClean="0"/>
              <a:t>用“事件”</a:t>
            </a:r>
            <a:r>
              <a:rPr lang="zh-CN" altLang="en-US" sz="1200" dirty="0"/>
              <a:t>作为提示，这是项目里某件事情开始的信号。例如： 启动项目（当</a:t>
            </a:r>
            <a:r>
              <a:rPr lang="zh-CN" altLang="en-US" sz="1200" dirty="0" smtClean="0"/>
              <a:t>绿</a:t>
            </a:r>
            <a:r>
              <a:rPr lang="zh-CN" altLang="en-US" sz="1200" dirty="0"/>
              <a:t>旗被点击），触发角色的动作（当角色被点击），甚至在角色和背景之间传达一</a:t>
            </a:r>
            <a:r>
              <a:rPr lang="zh-CN" altLang="en-US" sz="1200" dirty="0" smtClean="0"/>
              <a:t>个暗示</a:t>
            </a:r>
            <a:r>
              <a:rPr lang="zh-CN" altLang="en-US" sz="1200" dirty="0"/>
              <a:t>（广播）。</a:t>
            </a:r>
            <a:endParaRPr lang="zh-CN" altLang="en-US" sz="1200" dirty="0"/>
          </a:p>
          <a:p>
            <a:endParaRPr lang="en-US" altLang="zh-CN" sz="1200" dirty="0" smtClean="0"/>
          </a:p>
          <a:p>
            <a:r>
              <a:rPr lang="zh-CN" altLang="en-US" sz="1200" dirty="0" smtClean="0"/>
              <a:t>受</a:t>
            </a:r>
            <a:r>
              <a:rPr lang="zh-CN" altLang="en-US" sz="1200" dirty="0"/>
              <a:t>剧场隐喻的启发，本单元艺术主题活动的主要目的是通过设计个性化的</a:t>
            </a:r>
            <a:r>
              <a:rPr lang="zh-CN" altLang="en-US" sz="1200" dirty="0" smtClean="0"/>
              <a:t>音乐视频</a:t>
            </a:r>
            <a:r>
              <a:rPr lang="zh-CN" altLang="en-US" sz="1200" dirty="0"/>
              <a:t>，帮助学生探索一些计算概念：循环、事件</a:t>
            </a:r>
            <a:r>
              <a:rPr lang="zh-CN" altLang="en-US" sz="1200" dirty="0" smtClean="0"/>
              <a:t>、</a:t>
            </a:r>
            <a:endParaRPr lang="en-US" altLang="zh-CN" sz="1200" dirty="0" smtClean="0"/>
          </a:p>
          <a:p>
            <a:r>
              <a:rPr lang="zh-CN" altLang="en-US" sz="1200" dirty="0" smtClean="0"/>
              <a:t>平行</a:t>
            </a:r>
            <a:r>
              <a:rPr lang="zh-CN" altLang="en-US" sz="1200" dirty="0"/>
              <a:t>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35217" y="6568102"/>
            <a:ext cx="6806429" cy="1994721"/>
            <a:chOff x="535217" y="7306475"/>
            <a:chExt cx="6806429" cy="1994721"/>
          </a:xfrm>
        </p:grpSpPr>
        <p:grpSp>
          <p:nvGrpSpPr>
            <p:cNvPr id="19" name="Group 18"/>
            <p:cNvGrpSpPr/>
            <p:nvPr/>
          </p:nvGrpSpPr>
          <p:grpSpPr>
            <a:xfrm>
              <a:off x="535217" y="7309277"/>
              <a:ext cx="5628892" cy="1991919"/>
              <a:chOff x="535217" y="6847711"/>
              <a:chExt cx="5628892" cy="1991919"/>
            </a:xfrm>
          </p:grpSpPr>
          <p:grpSp>
            <p:nvGrpSpPr>
              <p:cNvPr id="20" name="Group 19"/>
              <p:cNvGrpSpPr/>
              <p:nvPr/>
            </p:nvGrpSpPr>
            <p:grpSpPr>
              <a:xfrm>
                <a:off x="535217" y="6847720"/>
                <a:ext cx="927787" cy="1930056"/>
                <a:chOff x="535217" y="6847713"/>
                <a:chExt cx="1030874" cy="2144503"/>
              </a:xfrm>
            </p:grpSpPr>
            <p:sp>
              <p:nvSpPr>
                <p:cNvPr id="45" name="Rectangle 44"/>
                <p:cNvSpPr/>
                <p:nvPr/>
              </p:nvSpPr>
              <p:spPr>
                <a:xfrm>
                  <a:off x="535217" y="8104925"/>
                  <a:ext cx="1030874" cy="88729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000" dirty="0"/>
                    <a:t>把自己想成 </a:t>
                  </a:r>
                  <a:r>
                    <a:rPr lang="en-US" sz="1000" dirty="0"/>
                    <a:t>Scratch </a:t>
                  </a:r>
                  <a:r>
                    <a:rPr lang="zh-CN" altLang="en-US" sz="1000" dirty="0"/>
                    <a:t>里的角色，表演出不同的积木和脚本</a:t>
                  </a:r>
                  <a:endParaRPr lang="en-US" sz="1000" dirty="0">
                    <a:latin typeface="Futura Condensed"/>
                    <a:cs typeface="Futura Condensed"/>
                  </a:endParaRPr>
                </a:p>
              </p:txBody>
            </p:sp>
            <p:grpSp>
              <p:nvGrpSpPr>
                <p:cNvPr id="42" name="Group 41"/>
                <p:cNvGrpSpPr/>
                <p:nvPr/>
              </p:nvGrpSpPr>
              <p:grpSpPr>
                <a:xfrm>
                  <a:off x="535218" y="6847713"/>
                  <a:ext cx="1030873" cy="975086"/>
                  <a:chOff x="535218" y="6847713"/>
                  <a:chExt cx="1030873" cy="975086"/>
                </a:xfrm>
              </p:grpSpPr>
              <p:sp>
                <p:nvSpPr>
                  <p:cNvPr id="43" name="Teardrop 42"/>
                  <p:cNvSpPr/>
                  <p:nvPr/>
                </p:nvSpPr>
                <p:spPr>
                  <a:xfrm rot="8075815">
                    <a:off x="563111" y="6847712"/>
                    <a:ext cx="975086" cy="975087"/>
                  </a:xfrm>
                  <a:prstGeom prst="teardrop">
                    <a:avLst/>
                  </a:prstGeom>
                  <a:solidFill>
                    <a:srgbClr val="713CD1"/>
                  </a:solidFill>
                  <a:ln>
                    <a:noFill/>
                    <a:prstDash val="solid"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535218" y="7158282"/>
                    <a:ext cx="1030873" cy="306211"/>
                  </a:xfrm>
                  <a:prstGeom prst="rect">
                    <a:avLst/>
                  </a:prstGeom>
                  <a:noFill/>
                  <a:ln w="6350" cmpd="sng">
                    <a:noFill/>
                    <a:prstDash val="dash"/>
                  </a:ln>
                </p:spPr>
                <p:txBody>
                  <a:bodyPr wrap="square" numCol="1" rtlCol="0">
                    <a:spAutoFit/>
                  </a:bodyPr>
                  <a:lstStyle/>
                  <a:p>
                    <a:pPr algn="ctr"/>
                    <a:r>
                      <a:rPr lang="zh-CN" altLang="en-US" sz="1200" dirty="0" smtClean="0">
                        <a:solidFill>
                          <a:schemeClr val="bg1"/>
                        </a:solidFill>
                        <a:latin typeface="Futura Condensed"/>
                        <a:cs typeface="Futura Condensed"/>
                      </a:rPr>
                      <a:t>脚本表演</a:t>
                    </a:r>
                    <a:endParaRPr lang="zh-CN" altLang="en-US" sz="1200" dirty="0" smtClean="0">
                      <a:solidFill>
                        <a:schemeClr val="bg1"/>
                      </a:solidFill>
                      <a:latin typeface="Futura Condensed"/>
                      <a:cs typeface="Futura Condensed"/>
                    </a:endParaRPr>
                  </a:p>
                </p:txBody>
              </p:sp>
            </p:grpSp>
          </p:grpSp>
          <p:grpSp>
            <p:nvGrpSpPr>
              <p:cNvPr id="21" name="Group 20"/>
              <p:cNvGrpSpPr/>
              <p:nvPr/>
            </p:nvGrpSpPr>
            <p:grpSpPr>
              <a:xfrm>
                <a:off x="1711987" y="6847711"/>
                <a:ext cx="927786" cy="1839378"/>
                <a:chOff x="1777121" y="6847712"/>
                <a:chExt cx="1030873" cy="2043753"/>
              </a:xfrm>
            </p:grpSpPr>
            <p:sp>
              <p:nvSpPr>
                <p:cNvPr id="37" name="Rectangle 36"/>
                <p:cNvSpPr/>
                <p:nvPr/>
              </p:nvSpPr>
              <p:spPr>
                <a:xfrm>
                  <a:off x="1777121" y="8104925"/>
                  <a:ext cx="1030873" cy="78654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000" dirty="0"/>
                    <a:t>制作互动乐器，打造</a:t>
                  </a:r>
                  <a:r>
                    <a:rPr lang="zh-CN" altLang="en-US" sz="1000" dirty="0" smtClean="0"/>
                    <a:t>自己的音乐</a:t>
                  </a:r>
                  <a:endParaRPr lang="en-US" altLang="zh-CN" sz="1000" dirty="0" smtClean="0"/>
                </a:p>
                <a:p>
                  <a:pPr algn="ctr"/>
                  <a:r>
                    <a:rPr lang="zh-CN" altLang="en-US" sz="1000" dirty="0" smtClean="0"/>
                    <a:t>团队</a:t>
                  </a:r>
                  <a:endParaRPr lang="en-US" sz="1000" dirty="0">
                    <a:latin typeface="Futura Condensed"/>
                    <a:cs typeface="Futura Condensed"/>
                  </a:endParaRPr>
                </a:p>
              </p:txBody>
            </p:sp>
            <p:grpSp>
              <p:nvGrpSpPr>
                <p:cNvPr id="38" name="Group 37"/>
                <p:cNvGrpSpPr/>
                <p:nvPr/>
              </p:nvGrpSpPr>
              <p:grpSpPr>
                <a:xfrm>
                  <a:off x="1777121" y="6847712"/>
                  <a:ext cx="1030873" cy="975086"/>
                  <a:chOff x="1777121" y="6847712"/>
                  <a:chExt cx="1030873" cy="975086"/>
                </a:xfrm>
              </p:grpSpPr>
              <p:sp>
                <p:nvSpPr>
                  <p:cNvPr id="39" name="Teardrop 38"/>
                  <p:cNvSpPr/>
                  <p:nvPr/>
                </p:nvSpPr>
                <p:spPr>
                  <a:xfrm rot="8075815">
                    <a:off x="1805013" y="6847711"/>
                    <a:ext cx="975086" cy="975087"/>
                  </a:xfrm>
                  <a:prstGeom prst="teardrop">
                    <a:avLst/>
                  </a:prstGeom>
                  <a:solidFill>
                    <a:srgbClr val="713CD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40" name="TextBox 39"/>
                  <p:cNvSpPr txBox="1"/>
                  <p:nvPr/>
                </p:nvSpPr>
                <p:spPr>
                  <a:xfrm>
                    <a:off x="1777121" y="7175323"/>
                    <a:ext cx="1030873" cy="307776"/>
                  </a:xfrm>
                  <a:prstGeom prst="rect">
                    <a:avLst/>
                  </a:prstGeom>
                  <a:noFill/>
                  <a:ln w="6350" cmpd="sng">
                    <a:noFill/>
                    <a:prstDash val="dash"/>
                  </a:ln>
                </p:spPr>
                <p:txBody>
                  <a:bodyPr wrap="square" numCol="1" rtlCol="0">
                    <a:spAutoFit/>
                  </a:bodyPr>
                  <a:lstStyle/>
                  <a:p>
                    <a:pPr algn="ctr"/>
                    <a:r>
                      <a:rPr lang="zh-CN" altLang="en-US" sz="1200" dirty="0">
                        <a:solidFill>
                          <a:schemeClr val="bg1"/>
                        </a:solidFill>
                      </a:rPr>
                      <a:t>组建乐队</a:t>
                    </a:r>
                    <a:endParaRPr lang="en-US" sz="1200" dirty="0" smtClean="0">
                      <a:solidFill>
                        <a:schemeClr val="bg1"/>
                      </a:solidFill>
                      <a:latin typeface="Futura Condensed"/>
                      <a:cs typeface="Futura Condensed"/>
                    </a:endParaRPr>
                  </a:p>
                </p:txBody>
              </p:sp>
            </p:grpSp>
          </p:grpSp>
          <p:grpSp>
            <p:nvGrpSpPr>
              <p:cNvPr id="22" name="Group 21"/>
              <p:cNvGrpSpPr/>
              <p:nvPr/>
            </p:nvGrpSpPr>
            <p:grpSpPr>
              <a:xfrm>
                <a:off x="2884866" y="6847712"/>
                <a:ext cx="927786" cy="1838245"/>
                <a:chOff x="3026723" y="6847714"/>
                <a:chExt cx="1030873" cy="2042495"/>
              </a:xfrm>
            </p:grpSpPr>
            <p:sp>
              <p:nvSpPr>
                <p:cNvPr id="33" name="Rectangle 32"/>
                <p:cNvSpPr/>
                <p:nvPr/>
              </p:nvSpPr>
              <p:spPr>
                <a:xfrm>
                  <a:off x="3026723" y="8104926"/>
                  <a:ext cx="1030873" cy="78528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000" dirty="0"/>
                    <a:t>你能用橘色方块和紫色圆圈创作出什么作品？</a:t>
                  </a:r>
                  <a:endParaRPr lang="zh-CN" altLang="en-US" sz="1000" dirty="0"/>
                </a:p>
              </p:txBody>
            </p:sp>
            <p:grpSp>
              <p:nvGrpSpPr>
                <p:cNvPr id="34" name="Group 33"/>
                <p:cNvGrpSpPr/>
                <p:nvPr/>
              </p:nvGrpSpPr>
              <p:grpSpPr>
                <a:xfrm>
                  <a:off x="3026723" y="6847714"/>
                  <a:ext cx="1030873" cy="975086"/>
                  <a:chOff x="3026723" y="6847714"/>
                  <a:chExt cx="1030873" cy="975086"/>
                </a:xfrm>
              </p:grpSpPr>
              <p:sp>
                <p:nvSpPr>
                  <p:cNvPr id="35" name="Teardrop 34"/>
                  <p:cNvSpPr/>
                  <p:nvPr/>
                </p:nvSpPr>
                <p:spPr>
                  <a:xfrm rot="8075815">
                    <a:off x="3054616" y="6847713"/>
                    <a:ext cx="975086" cy="975087"/>
                  </a:xfrm>
                  <a:prstGeom prst="teardrop">
                    <a:avLst/>
                  </a:prstGeom>
                  <a:solidFill>
                    <a:srgbClr val="713CD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" name="TextBox 35"/>
                  <p:cNvSpPr txBox="1"/>
                  <p:nvPr/>
                </p:nvSpPr>
                <p:spPr>
                  <a:xfrm>
                    <a:off x="3026723" y="7160260"/>
                    <a:ext cx="1030873" cy="290678"/>
                  </a:xfrm>
                  <a:prstGeom prst="rect">
                    <a:avLst/>
                  </a:prstGeom>
                  <a:noFill/>
                  <a:ln w="6350" cmpd="sng">
                    <a:noFill/>
                    <a:prstDash val="dash"/>
                  </a:ln>
                </p:spPr>
                <p:txBody>
                  <a:bodyPr wrap="square" numCol="1" rtlCol="0">
                    <a:spAutoFit/>
                  </a:bodyPr>
                  <a:lstStyle/>
                  <a:p>
                    <a:pPr algn="ctr"/>
                    <a:r>
                      <a:rPr lang="zh-CN" altLang="en-US" sz="1100" dirty="0">
                        <a:solidFill>
                          <a:schemeClr val="bg1"/>
                        </a:solidFill>
                      </a:rPr>
                      <a:t>橘框紫圈</a:t>
                    </a:r>
                    <a:endParaRPr lang="en-US" sz="1100" dirty="0" smtClean="0">
                      <a:solidFill>
                        <a:schemeClr val="bg1"/>
                      </a:solidFill>
                      <a:latin typeface="Futura Condensed"/>
                      <a:cs typeface="Futura Condensed"/>
                    </a:endParaRPr>
                  </a:p>
                </p:txBody>
              </p:sp>
            </p:grpSp>
          </p:grpSp>
          <p:grpSp>
            <p:nvGrpSpPr>
              <p:cNvPr id="23" name="Group 22"/>
              <p:cNvGrpSpPr/>
              <p:nvPr/>
            </p:nvGrpSpPr>
            <p:grpSpPr>
              <a:xfrm>
                <a:off x="5236322" y="6847713"/>
                <a:ext cx="927787" cy="1838246"/>
                <a:chOff x="5465106" y="6847713"/>
                <a:chExt cx="1030874" cy="2042495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5465106" y="8104925"/>
                  <a:ext cx="1030873" cy="78528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000" dirty="0"/>
                    <a:t>求助！你能调试这 </a:t>
                  </a:r>
                  <a:r>
                    <a:rPr lang="en-US" altLang="zh-CN" sz="1000" dirty="0"/>
                    <a:t>5 </a:t>
                  </a:r>
                  <a:r>
                    <a:rPr lang="zh-CN" altLang="en-US" sz="1000" dirty="0"/>
                    <a:t>个有问题的程序么？</a:t>
                  </a:r>
                  <a:endParaRPr lang="en-US" sz="1000" dirty="0">
                    <a:latin typeface="Futura Condensed"/>
                    <a:cs typeface="Futura Condensed"/>
                  </a:endParaRPr>
                </a:p>
              </p:txBody>
            </p:sp>
            <p:grpSp>
              <p:nvGrpSpPr>
                <p:cNvPr id="30" name="Group 29"/>
                <p:cNvGrpSpPr/>
                <p:nvPr/>
              </p:nvGrpSpPr>
              <p:grpSpPr>
                <a:xfrm>
                  <a:off x="5465107" y="6847713"/>
                  <a:ext cx="1030873" cy="975086"/>
                  <a:chOff x="5465107" y="6847713"/>
                  <a:chExt cx="1030873" cy="975086"/>
                </a:xfrm>
              </p:grpSpPr>
              <p:sp>
                <p:nvSpPr>
                  <p:cNvPr id="31" name="Teardrop 30"/>
                  <p:cNvSpPr/>
                  <p:nvPr/>
                </p:nvSpPr>
                <p:spPr>
                  <a:xfrm rot="8075815">
                    <a:off x="5493000" y="6847712"/>
                    <a:ext cx="975086" cy="975087"/>
                  </a:xfrm>
                  <a:prstGeom prst="teardrop">
                    <a:avLst/>
                  </a:prstGeom>
                  <a:solidFill>
                    <a:srgbClr val="713CD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5465107" y="7175324"/>
                    <a:ext cx="1030873" cy="307777"/>
                  </a:xfrm>
                  <a:prstGeom prst="rect">
                    <a:avLst/>
                  </a:prstGeom>
                  <a:noFill/>
                  <a:ln w="6350" cmpd="sng">
                    <a:noFill/>
                    <a:prstDash val="dash"/>
                  </a:ln>
                </p:spPr>
                <p:txBody>
                  <a:bodyPr wrap="square" numCol="1" rtlCol="0">
                    <a:spAutoFit/>
                  </a:bodyPr>
                  <a:lstStyle/>
                  <a:p>
                    <a:pPr algn="ctr"/>
                    <a:r>
                      <a:rPr lang="zh-CN" altLang="en-US" sz="1200" dirty="0">
                        <a:solidFill>
                          <a:schemeClr val="bg1"/>
                        </a:solidFill>
                      </a:rPr>
                      <a:t>抓虫子</a:t>
                    </a:r>
                    <a:endParaRPr lang="en-US" sz="1200" dirty="0" smtClean="0">
                      <a:solidFill>
                        <a:schemeClr val="bg1"/>
                      </a:solidFill>
                      <a:latin typeface="Futura Condensed"/>
                      <a:cs typeface="Futura Condensed"/>
                    </a:endParaRPr>
                  </a:p>
                </p:txBody>
              </p:sp>
            </p:grpSp>
          </p:grpSp>
          <p:grpSp>
            <p:nvGrpSpPr>
              <p:cNvPr id="24" name="Group 23"/>
              <p:cNvGrpSpPr/>
              <p:nvPr/>
            </p:nvGrpSpPr>
            <p:grpSpPr>
              <a:xfrm>
                <a:off x="4060679" y="6847713"/>
                <a:ext cx="927787" cy="1991917"/>
                <a:chOff x="4253209" y="6847713"/>
                <a:chExt cx="1030874" cy="2213240"/>
              </a:xfrm>
            </p:grpSpPr>
            <p:grpSp>
              <p:nvGrpSpPr>
                <p:cNvPr id="25" name="Group 24"/>
                <p:cNvGrpSpPr/>
                <p:nvPr/>
              </p:nvGrpSpPr>
              <p:grpSpPr>
                <a:xfrm>
                  <a:off x="4253210" y="6847713"/>
                  <a:ext cx="1030873" cy="975087"/>
                  <a:chOff x="4253210" y="6847713"/>
                  <a:chExt cx="1030873" cy="975087"/>
                </a:xfrm>
              </p:grpSpPr>
              <p:sp>
                <p:nvSpPr>
                  <p:cNvPr id="27" name="Teardrop 26"/>
                  <p:cNvSpPr/>
                  <p:nvPr/>
                </p:nvSpPr>
                <p:spPr>
                  <a:xfrm rot="8075815">
                    <a:off x="4281103" y="6847713"/>
                    <a:ext cx="975087" cy="975088"/>
                  </a:xfrm>
                  <a:prstGeom prst="teardrop">
                    <a:avLst/>
                  </a:prstGeom>
                  <a:solidFill>
                    <a:srgbClr val="713CD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28" name="TextBox 27"/>
                  <p:cNvSpPr txBox="1"/>
                  <p:nvPr/>
                </p:nvSpPr>
                <p:spPr>
                  <a:xfrm>
                    <a:off x="4253210" y="7175323"/>
                    <a:ext cx="1030873" cy="307777"/>
                  </a:xfrm>
                  <a:prstGeom prst="rect">
                    <a:avLst/>
                  </a:prstGeom>
                  <a:noFill/>
                  <a:ln w="6350" cmpd="sng">
                    <a:noFill/>
                    <a:prstDash val="dash"/>
                  </a:ln>
                </p:spPr>
                <p:txBody>
                  <a:bodyPr wrap="square" numCol="1" rtlCol="0">
                    <a:spAutoFit/>
                  </a:bodyPr>
                  <a:lstStyle/>
                  <a:p>
                    <a:pPr algn="ctr"/>
                    <a:r>
                      <a:rPr lang="zh-CN" altLang="en-US" sz="1200" dirty="0">
                        <a:solidFill>
                          <a:schemeClr val="bg1"/>
                        </a:solidFill>
                      </a:rPr>
                      <a:t>动起来了</a:t>
                    </a:r>
                    <a:endParaRPr lang="en-US" sz="1200" dirty="0" smtClean="0">
                      <a:solidFill>
                        <a:schemeClr val="bg1"/>
                      </a:solidFill>
                      <a:latin typeface="Futura Condensed"/>
                      <a:cs typeface="Futura Condensed"/>
                    </a:endParaRPr>
                  </a:p>
                </p:txBody>
              </p:sp>
            </p:grpSp>
            <p:sp>
              <p:nvSpPr>
                <p:cNvPr id="26" name="Rectangle 25"/>
                <p:cNvSpPr/>
                <p:nvPr/>
              </p:nvSpPr>
              <p:spPr>
                <a:xfrm>
                  <a:off x="4253209" y="8104925"/>
                  <a:ext cx="1030873" cy="95602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000" dirty="0"/>
                    <a:t>你能让它动起来么？体验用不同造型让图像产生动画效果</a:t>
                  </a:r>
                  <a:endParaRPr lang="en-US" sz="1000" dirty="0">
                    <a:latin typeface="Futura Condensed"/>
                    <a:cs typeface="Futura Condensed"/>
                  </a:endParaRPr>
                </a:p>
              </p:txBody>
            </p:sp>
          </p:grpSp>
        </p:grpSp>
        <p:grpSp>
          <p:nvGrpSpPr>
            <p:cNvPr id="14" name="Group 13"/>
            <p:cNvGrpSpPr/>
            <p:nvPr/>
          </p:nvGrpSpPr>
          <p:grpSpPr>
            <a:xfrm>
              <a:off x="6413859" y="7306475"/>
              <a:ext cx="927787" cy="1993265"/>
              <a:chOff x="6413859" y="7333121"/>
              <a:chExt cx="927787" cy="1993265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6413859" y="8464612"/>
                <a:ext cx="927786" cy="8617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000" dirty="0"/>
                  <a:t>如何将动画和音乐融合，创作出一个自己的音乐视频？</a:t>
                </a:r>
                <a:endParaRPr lang="en-US" sz="10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16" name="Teardrop 15"/>
              <p:cNvSpPr/>
              <p:nvPr/>
            </p:nvSpPr>
            <p:spPr>
              <a:xfrm rot="8075815">
                <a:off x="6438964" y="7333120"/>
                <a:ext cx="877577" cy="877579"/>
              </a:xfrm>
              <a:prstGeom prst="teardrop">
                <a:avLst/>
              </a:prstGeom>
              <a:solidFill>
                <a:srgbClr val="713CD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6413860" y="7627971"/>
                <a:ext cx="927786" cy="276999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numCol="1" rtlCol="0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</a:rPr>
                  <a:t>音乐视频</a:t>
                </a:r>
                <a:endParaRPr lang="en-US" sz="1200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185" name="Group 184"/>
          <p:cNvGrpSpPr/>
          <p:nvPr/>
        </p:nvGrpSpPr>
        <p:grpSpPr>
          <a:xfrm>
            <a:off x="994173" y="6107786"/>
            <a:ext cx="6378147" cy="403903"/>
            <a:chOff x="994173" y="6310986"/>
            <a:chExt cx="6378147" cy="403903"/>
          </a:xfrm>
        </p:grpSpPr>
        <p:grpSp>
          <p:nvGrpSpPr>
            <p:cNvPr id="181" name="Group 180"/>
            <p:cNvGrpSpPr/>
            <p:nvPr/>
          </p:nvGrpSpPr>
          <p:grpSpPr>
            <a:xfrm>
              <a:off x="5340630" y="6310986"/>
              <a:ext cx="723275" cy="403903"/>
              <a:chOff x="5340630" y="6310986"/>
              <a:chExt cx="723275" cy="403903"/>
            </a:xfrm>
          </p:grpSpPr>
          <p:cxnSp>
            <p:nvCxnSpPr>
              <p:cNvPr id="149" name="Straight Connector 148"/>
              <p:cNvCxnSpPr/>
              <p:nvPr/>
            </p:nvCxnSpPr>
            <p:spPr>
              <a:xfrm flipH="1" flipV="1">
                <a:off x="5705561" y="6533141"/>
                <a:ext cx="3775" cy="181748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0" name="Rectangle 149"/>
              <p:cNvSpPr/>
              <p:nvPr/>
            </p:nvSpPr>
            <p:spPr>
              <a:xfrm>
                <a:off x="5340630" y="6310986"/>
                <a:ext cx="723275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050" dirty="0" smtClean="0"/>
                  <a:t>第四部分</a:t>
                </a:r>
                <a:endParaRPr lang="en-US" sz="1050" dirty="0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994173" y="6310986"/>
              <a:ext cx="1186386" cy="403903"/>
              <a:chOff x="3490350" y="7023818"/>
              <a:chExt cx="1186386" cy="403903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flipH="1" flipV="1">
                <a:off x="3490350" y="7146674"/>
                <a:ext cx="3775" cy="281047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 flipV="1">
                <a:off x="4672961" y="7146675"/>
                <a:ext cx="3775" cy="281046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3490350" y="7154071"/>
                <a:ext cx="1186386" cy="0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4" name="Rectangle 63"/>
              <p:cNvSpPr/>
              <p:nvPr/>
            </p:nvSpPr>
            <p:spPr>
              <a:xfrm>
                <a:off x="3721905" y="7023818"/>
                <a:ext cx="723275" cy="253916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050" dirty="0"/>
                  <a:t>第一部分</a:t>
                </a:r>
                <a:endParaRPr lang="en-US" sz="1050" dirty="0"/>
              </a:p>
            </p:txBody>
          </p:sp>
        </p:grpSp>
        <p:grpSp>
          <p:nvGrpSpPr>
            <p:cNvPr id="179" name="Group 178"/>
            <p:cNvGrpSpPr/>
            <p:nvPr/>
          </p:nvGrpSpPr>
          <p:grpSpPr>
            <a:xfrm>
              <a:off x="2996852" y="6310986"/>
              <a:ext cx="723275" cy="403903"/>
              <a:chOff x="2996852" y="6310986"/>
              <a:chExt cx="723275" cy="403903"/>
            </a:xfrm>
          </p:grpSpPr>
          <p:cxnSp>
            <p:nvCxnSpPr>
              <p:cNvPr id="153" name="Straight Connector 152"/>
              <p:cNvCxnSpPr/>
              <p:nvPr/>
            </p:nvCxnSpPr>
            <p:spPr>
              <a:xfrm flipH="1" flipV="1">
                <a:off x="3354715" y="6533141"/>
                <a:ext cx="3775" cy="181748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4" name="Rectangle 153"/>
              <p:cNvSpPr/>
              <p:nvPr/>
            </p:nvSpPr>
            <p:spPr>
              <a:xfrm>
                <a:off x="2996852" y="6310986"/>
                <a:ext cx="723275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050" dirty="0" smtClean="0"/>
                  <a:t>第二部分</a:t>
                </a:r>
                <a:endParaRPr lang="en-US" sz="1050" dirty="0"/>
              </a:p>
            </p:txBody>
          </p:sp>
        </p:grpSp>
        <p:grpSp>
          <p:nvGrpSpPr>
            <p:cNvPr id="180" name="Group 179"/>
            <p:cNvGrpSpPr/>
            <p:nvPr/>
          </p:nvGrpSpPr>
          <p:grpSpPr>
            <a:xfrm>
              <a:off x="4173878" y="6310986"/>
              <a:ext cx="723275" cy="403903"/>
              <a:chOff x="4173878" y="6310986"/>
              <a:chExt cx="723275" cy="403903"/>
            </a:xfrm>
          </p:grpSpPr>
          <p:cxnSp>
            <p:nvCxnSpPr>
              <p:cNvPr id="155" name="Straight Connector 154"/>
              <p:cNvCxnSpPr/>
              <p:nvPr/>
            </p:nvCxnSpPr>
            <p:spPr>
              <a:xfrm flipH="1" flipV="1">
                <a:off x="4531741" y="6533141"/>
                <a:ext cx="3775" cy="181748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6" name="Rectangle 155"/>
              <p:cNvSpPr/>
              <p:nvPr/>
            </p:nvSpPr>
            <p:spPr>
              <a:xfrm>
                <a:off x="4173878" y="6310986"/>
                <a:ext cx="723275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050" dirty="0" smtClean="0"/>
                  <a:t>第三部分</a:t>
                </a:r>
                <a:endParaRPr lang="en-US" sz="1050" dirty="0"/>
              </a:p>
            </p:txBody>
          </p:sp>
        </p:grpSp>
        <p:grpSp>
          <p:nvGrpSpPr>
            <p:cNvPr id="184" name="Group 183"/>
            <p:cNvGrpSpPr/>
            <p:nvPr/>
          </p:nvGrpSpPr>
          <p:grpSpPr>
            <a:xfrm>
              <a:off x="6379740" y="6310986"/>
              <a:ext cx="992580" cy="403903"/>
              <a:chOff x="6379740" y="6310986"/>
              <a:chExt cx="992580" cy="403903"/>
            </a:xfrm>
          </p:grpSpPr>
          <p:cxnSp>
            <p:nvCxnSpPr>
              <p:cNvPr id="182" name="Straight Connector 181"/>
              <p:cNvCxnSpPr/>
              <p:nvPr/>
            </p:nvCxnSpPr>
            <p:spPr>
              <a:xfrm flipH="1" flipV="1">
                <a:off x="6889692" y="6533141"/>
                <a:ext cx="3775" cy="181748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3" name="Rectangle 182"/>
              <p:cNvSpPr/>
              <p:nvPr/>
            </p:nvSpPr>
            <p:spPr>
              <a:xfrm>
                <a:off x="6379740" y="6310986"/>
                <a:ext cx="992580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050" dirty="0" smtClean="0"/>
                  <a:t>第五、六部分</a:t>
                </a:r>
                <a:endParaRPr lang="en-US" sz="1050" dirty="0"/>
              </a:p>
            </p:txBody>
          </p:sp>
        </p:grpSp>
      </p:grpSp>
      <p:pic>
        <p:nvPicPr>
          <p:cNvPr id="70" name="Picture 69" descr="Screen Shot 2014-06-02 at 7.09.00 PM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7" b="184"/>
          <a:stretch>
            <a:fillRect/>
          </a:stretch>
        </p:blipFill>
        <p:spPr>
          <a:xfrm>
            <a:off x="455105" y="1704631"/>
            <a:ext cx="3344847" cy="2486868"/>
          </a:xfrm>
          <a:prstGeom prst="rect">
            <a:avLst/>
          </a:prstGeom>
        </p:spPr>
      </p:pic>
      <p:sp>
        <p:nvSpPr>
          <p:cNvPr id="60" name="Slide Number Placeholder 2"/>
          <p:cNvSpPr txBox="1"/>
          <p:nvPr/>
        </p:nvSpPr>
        <p:spPr>
          <a:xfrm>
            <a:off x="3887162" y="9517906"/>
            <a:ext cx="3744764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Futura Condensed"/>
                <a:ea typeface="+mn-ea"/>
                <a:cs typeface="Futura Condensed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/>
              <a:t>41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5259237"/>
            <a:ext cx="7582143" cy="479582"/>
            <a:chOff x="-1" y="5259237"/>
            <a:chExt cx="7582143" cy="479582"/>
          </a:xfrm>
        </p:grpSpPr>
        <p:sp>
          <p:nvSpPr>
            <p:cNvPr id="66" name="Rectangle 13"/>
            <p:cNvSpPr/>
            <p:nvPr/>
          </p:nvSpPr>
          <p:spPr>
            <a:xfrm>
              <a:off x="-1" y="5259237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223496" y="5259238"/>
              <a:ext cx="2110950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zh-CN" altLang="en-US" sz="2400" dirty="0">
                  <a:solidFill>
                    <a:schemeClr val="bg1"/>
                  </a:solidFill>
                </a:rPr>
                <a:t>建议流程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-1" y="672989"/>
            <a:ext cx="7582143" cy="479582"/>
            <a:chOff x="-1" y="672989"/>
            <a:chExt cx="7582143" cy="479582"/>
          </a:xfrm>
        </p:grpSpPr>
        <p:sp>
          <p:nvSpPr>
            <p:cNvPr id="69" name="Rectangle 13"/>
            <p:cNvSpPr/>
            <p:nvPr/>
          </p:nvSpPr>
          <p:spPr>
            <a:xfrm>
              <a:off x="-1" y="672989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705348" y="672990"/>
              <a:ext cx="3629098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zh-CN" altLang="en-US" sz="2400" dirty="0">
                  <a:solidFill>
                    <a:schemeClr val="bg1"/>
                  </a:solidFill>
                </a:rPr>
                <a:t>选择你自己的探索之路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57995" y="2830659"/>
            <a:ext cx="3324338" cy="4559404"/>
            <a:chOff x="422410" y="2830659"/>
            <a:chExt cx="3324338" cy="4559404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328603"/>
              <a:ext cx="3231204" cy="40614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（可选）打开投影仪，连接电脑展示那些需要表演的积木和脚本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en-US" sz="600" dirty="0" smtClean="0">
                <a:latin typeface="Futura Condensed"/>
                <a:cs typeface="Futura Condensed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寻找</a:t>
              </a:r>
              <a:r>
                <a:rPr lang="zh-CN" altLang="en-US" sz="1200" dirty="0"/>
                <a:t>两位志愿者</a:t>
              </a:r>
              <a:r>
                <a:rPr lang="zh-CN" altLang="en-US" sz="1200" dirty="0" smtClean="0"/>
                <a:t>。</a:t>
              </a: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>
                  <a:sym typeface="+mn-ea"/>
                </a:rPr>
                <a:t>提示表演者表演一系列指令（可看着电脑屏幕上的 </a:t>
              </a:r>
              <a:r>
                <a:rPr lang="en-US" altLang="zh-CN" sz="1200" dirty="0">
                  <a:sym typeface="+mn-ea"/>
                </a:rPr>
                <a:t>Scratch </a:t>
              </a:r>
              <a:r>
                <a:rPr lang="zh-CN" altLang="en-US" sz="1200" dirty="0">
                  <a:sym typeface="+mn-ea"/>
                </a:rPr>
                <a:t>界面来指挥</a:t>
              </a:r>
              <a:r>
                <a:rPr lang="zh-CN" altLang="en-US" sz="1200" dirty="0" smtClean="0">
                  <a:sym typeface="+mn-ea"/>
                </a:rPr>
                <a:t>表演者</a:t>
              </a:r>
              <a:r>
                <a:rPr lang="zh-CN" altLang="en-US" sz="1200" dirty="0">
                  <a:sym typeface="+mn-ea"/>
                </a:rPr>
                <a:t>，也可以把 </a:t>
              </a:r>
              <a:r>
                <a:rPr lang="en-US" sz="1200" dirty="0">
                  <a:sym typeface="+mn-ea"/>
                </a:rPr>
                <a:t>Scratch </a:t>
              </a:r>
              <a:r>
                <a:rPr lang="zh-CN" altLang="en-US" sz="1200" dirty="0">
                  <a:sym typeface="+mn-ea"/>
                </a:rPr>
                <a:t>指令模块打印出来</a:t>
              </a:r>
              <a:r>
                <a:rPr lang="zh-CN" altLang="en-US" sz="1200" dirty="0" smtClean="0">
                  <a:sym typeface="+mn-ea"/>
                </a:rPr>
                <a:t>）</a:t>
              </a:r>
              <a:endParaRPr lang="en-US" altLang="zh-CN" sz="1200" dirty="0">
                <a:latin typeface="Futura Condensed"/>
              </a:endParaRPr>
            </a:p>
            <a:p>
              <a:pPr marL="628650" lvl="1" indent="-171450">
                <a:buFont typeface="Arial" panose="020B0604020202090204" pitchFamily="34" charset="0"/>
                <a:buChar char="•"/>
              </a:pPr>
              <a:r>
                <a:rPr lang="zh-CN" altLang="en-US" sz="1200" dirty="0" smtClean="0">
                  <a:sym typeface="+mn-ea"/>
                </a:rPr>
                <a:t>让</a:t>
              </a:r>
              <a:r>
                <a:rPr lang="zh-CN" altLang="en-US" sz="1200" dirty="0">
                  <a:sym typeface="+mn-ea"/>
                </a:rPr>
                <a:t>第一位表演者完成一件事 （ 比如：横穿教室）</a:t>
              </a:r>
              <a:endParaRPr lang="zh-CN" altLang="en-US" sz="1200" dirty="0"/>
            </a:p>
            <a:p>
              <a:pPr marL="628650" lvl="1" indent="-171450">
                <a:buFont typeface="Arial" panose="020B0604020202090204" pitchFamily="34" charset="0"/>
                <a:buChar char="•"/>
              </a:pPr>
              <a:r>
                <a:rPr lang="zh-CN" altLang="en-US" sz="1200" dirty="0" smtClean="0">
                  <a:sym typeface="+mn-ea"/>
                </a:rPr>
                <a:t>把</a:t>
              </a:r>
              <a:r>
                <a:rPr lang="zh-CN" altLang="en-US" sz="1200" dirty="0">
                  <a:sym typeface="+mn-ea"/>
                </a:rPr>
                <a:t>他“</a:t>
              </a:r>
              <a:r>
                <a:rPr lang="zh-CN" altLang="en-US" sz="1200" dirty="0" smtClean="0">
                  <a:sym typeface="+mn-ea"/>
                </a:rPr>
                <a:t>重置”</a:t>
              </a:r>
              <a:endParaRPr lang="en-US" sz="1200" dirty="0" smtClean="0"/>
            </a:p>
            <a:p>
              <a:pPr marL="628650" lvl="1" indent="-171450">
                <a:buFont typeface="Arial" panose="020B0604020202090204" pitchFamily="34" charset="0"/>
                <a:buChar char="•"/>
              </a:pPr>
              <a:r>
                <a:rPr lang="zh-CN" altLang="en-US" sz="1200" dirty="0" smtClean="0">
                  <a:sym typeface="+mn-ea"/>
                </a:rPr>
                <a:t>让</a:t>
              </a:r>
              <a:r>
                <a:rPr lang="zh-CN" altLang="en-US" sz="1200" dirty="0">
                  <a:sym typeface="+mn-ea"/>
                </a:rPr>
                <a:t>第一位表演者同时做两件事（比如：一边说话，一边横穿教室）</a:t>
              </a:r>
              <a:endParaRPr lang="zh-CN" altLang="en-US" sz="1200" dirty="0"/>
            </a:p>
            <a:p>
              <a:pPr marL="628650" lvl="1" indent="-171450">
                <a:buFont typeface="Arial" panose="020B0604020202090204" pitchFamily="34" charset="0"/>
                <a:buChar char="•"/>
              </a:pPr>
              <a:r>
                <a:rPr lang="zh-CN" altLang="en-US" sz="1200" dirty="0" smtClean="0">
                  <a:sym typeface="+mn-ea"/>
                </a:rPr>
                <a:t>让</a:t>
              </a:r>
              <a:r>
                <a:rPr lang="zh-CN" altLang="en-US" sz="1200" dirty="0">
                  <a:sym typeface="+mn-ea"/>
                </a:rPr>
                <a:t>第二位表演者也参与表演。让他同时（但独立地）做一件事</a:t>
              </a:r>
              <a:r>
                <a:rPr lang="zh-CN" altLang="en-US" sz="1200" dirty="0" smtClean="0">
                  <a:sym typeface="+mn-ea"/>
                </a:rPr>
                <a:t>，例如</a:t>
              </a:r>
              <a:r>
                <a:rPr lang="zh-CN" altLang="en-US" sz="1200" dirty="0">
                  <a:sym typeface="+mn-ea"/>
                </a:rPr>
                <a:t>：说话</a:t>
              </a:r>
              <a:endParaRPr lang="zh-CN" altLang="en-US" sz="1200" dirty="0"/>
            </a:p>
            <a:p>
              <a:pPr marL="628650" lvl="1" indent="-171450">
                <a:buFont typeface="Arial" panose="020B0604020202090204" pitchFamily="34" charset="0"/>
                <a:buChar char="•"/>
              </a:pPr>
              <a:r>
                <a:rPr lang="zh-CN" altLang="en-US" sz="1200" dirty="0">
                  <a:sym typeface="+mn-ea"/>
                </a:rPr>
                <a:t>让第二位表演者做一件和第一位表演者有关联的事情。例如：回应</a:t>
              </a:r>
              <a:r>
                <a:rPr lang="zh-CN" altLang="en-US" sz="1200" dirty="0" smtClean="0">
                  <a:sym typeface="+mn-ea"/>
                </a:rPr>
                <a:t>第一位</a:t>
              </a:r>
              <a:r>
                <a:rPr lang="zh-CN" altLang="en-US" sz="1200" dirty="0">
                  <a:sym typeface="+mn-ea"/>
                </a:rPr>
                <a:t>表演者，而不是两人同时说话</a:t>
              </a: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spc="-10" dirty="0" smtClean="0">
                <a:latin typeface="Futura Condensed"/>
                <a:cs typeface="Futura Condensed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>
                  <a:sym typeface="+mn-ea"/>
                </a:rPr>
                <a:t>回顾脚本表演活动，使用反思提示问题，以小组为单位讨论事件和平行的概念。</a:t>
              </a:r>
              <a:endParaRPr lang="en-US" sz="1200" spc="-10" dirty="0">
                <a:latin typeface="Futura Condensed"/>
                <a:cs typeface="Futura Condensed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410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4007796" y="2830659"/>
            <a:ext cx="3307404" cy="958319"/>
            <a:chOff x="4007796" y="2830659"/>
            <a:chExt cx="3307404" cy="958319"/>
          </a:xfrm>
        </p:grpSpPr>
        <p:sp>
          <p:nvSpPr>
            <p:cNvPr id="18" name="TextBox 17"/>
            <p:cNvSpPr txBox="1"/>
            <p:nvPr/>
          </p:nvSpPr>
          <p:spPr>
            <a:xfrm>
              <a:off x="4104914" y="3328603"/>
              <a:ext cx="3117152" cy="4603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投影仪</a:t>
              </a:r>
              <a:r>
                <a:rPr lang="zh-CN" altLang="en-US" sz="1200" dirty="0"/>
                <a:t>（可选）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打印</a:t>
              </a:r>
              <a:r>
                <a:rPr lang="zh-CN" altLang="en-US" sz="1200" dirty="0"/>
                <a:t>出来的 </a:t>
              </a:r>
              <a:r>
                <a:rPr lang="en-US" sz="1200" dirty="0"/>
                <a:t>Scratch </a:t>
              </a:r>
              <a:r>
                <a:rPr lang="zh-CN" altLang="en-US" sz="1200" dirty="0"/>
                <a:t>指令（可选</a:t>
              </a:r>
              <a:r>
                <a:rPr lang="zh-CN" altLang="en-US" sz="1200" dirty="0" smtClean="0"/>
                <a:t>）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7796" y="2830659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104914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4023036" y="4022122"/>
            <a:ext cx="3307404" cy="1325772"/>
            <a:chOff x="4007522" y="2832776"/>
            <a:chExt cx="3307404" cy="1325772"/>
          </a:xfrm>
        </p:grpSpPr>
        <p:sp>
          <p:nvSpPr>
            <p:cNvPr id="84" name="TextBox 83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>
                  <a:sym typeface="+mn-ea"/>
                </a:rPr>
                <a:t>有哪些方式能够让动作被触发呢?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>
                  <a:sym typeface="+mn-ea"/>
                </a:rPr>
                <a:t>有</a:t>
              </a:r>
              <a:r>
                <a:rPr lang="zh-CN" altLang="en-US" sz="1200" dirty="0">
                  <a:sym typeface="+mn-ea"/>
                </a:rPr>
                <a:t>哪些不同的方式能够让几件事情同时开始？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200" dirty="0">
                  <a:sym typeface="+mn-ea"/>
                </a:rPr>
                <a:t> 如何让不同角色同步动作？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007522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>
            <a:xfrm flipV="1">
              <a:off x="4089400" y="3182040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/>
          <p:cNvGrpSpPr/>
          <p:nvPr/>
        </p:nvGrpSpPr>
        <p:grpSpPr>
          <a:xfrm>
            <a:off x="4007796" y="5800566"/>
            <a:ext cx="3307404" cy="956202"/>
            <a:chOff x="3992282" y="2832776"/>
            <a:chExt cx="3307404" cy="956202"/>
          </a:xfrm>
        </p:grpSpPr>
        <p:sp>
          <p:nvSpPr>
            <p:cNvPr id="88" name="TextBox 87"/>
            <p:cNvSpPr txBox="1"/>
            <p:nvPr/>
          </p:nvSpPr>
          <p:spPr>
            <a:xfrm>
              <a:off x="4089400" y="3328603"/>
              <a:ext cx="3117152" cy="4603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学生们</a:t>
              </a:r>
              <a:r>
                <a:rPr lang="zh-CN" altLang="en-US" sz="1200" dirty="0"/>
                <a:t>能解释 </a:t>
              </a:r>
              <a:r>
                <a:rPr lang="en-US" altLang="zh-CN" sz="1200" dirty="0"/>
                <a:t>Scratch </a:t>
              </a:r>
              <a:r>
                <a:rPr lang="zh-CN" altLang="en-US" sz="1200" dirty="0"/>
                <a:t>里事件和平行的概念，以及它们是如何发挥</a:t>
              </a:r>
              <a:r>
                <a:rPr lang="zh-CN" altLang="en-US" sz="1200" dirty="0" smtClean="0"/>
                <a:t>作用</a:t>
              </a:r>
              <a:r>
                <a:rPr lang="zh-CN" altLang="en-US" sz="1200" dirty="0"/>
                <a:t>的么？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44" name="TextBox 43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46" name="Straight Connector 45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48" name="Straight Connector 47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9" name="Group 48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51" name="TextBox 50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59" name="Straight Connector 58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3" name="TextBox 62"/>
          <p:cNvSpPr txBox="1"/>
          <p:nvPr/>
        </p:nvSpPr>
        <p:spPr>
          <a:xfrm>
            <a:off x="551129" y="8142739"/>
            <a:ext cx="3231204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这个活动</a:t>
            </a:r>
            <a:r>
              <a:rPr lang="zh-CN" altLang="en-US" sz="1200" dirty="0"/>
              <a:t>强调“重置”的概念。这是新手们刚开始时经常遇到的问题。如果</a:t>
            </a:r>
            <a:r>
              <a:rPr lang="zh-CN" altLang="en-US" sz="1200" dirty="0" smtClean="0"/>
              <a:t>学生想让事情在</a:t>
            </a:r>
            <a:r>
              <a:rPr lang="zh-CN" altLang="en-US" sz="1200" dirty="0"/>
              <a:t>一个特定的地点开始，有着特定的外观，</a:t>
            </a:r>
            <a:r>
              <a:rPr lang="zh-CN" altLang="en-US" sz="1200" dirty="0" smtClean="0"/>
              <a:t>那么</a:t>
            </a:r>
            <a:r>
              <a:rPr lang="zh-CN" altLang="en-US" sz="1200" dirty="0"/>
              <a:t>他们应该在程序中设定“初始状态”。</a:t>
            </a:r>
            <a:endParaRPr lang="zh-CN" altLang="en-US" sz="12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这个活动</a:t>
            </a:r>
            <a:r>
              <a:rPr lang="zh-CN" altLang="en-US" sz="1200" dirty="0"/>
              <a:t>对演示“广播”和“当接收到”这两个积木的作用也是有</a:t>
            </a:r>
            <a:r>
              <a:rPr lang="zh-CN" altLang="en-US" sz="1200" dirty="0" smtClean="0"/>
              <a:t>帮助</a:t>
            </a:r>
            <a:r>
              <a:rPr lang="zh-CN" altLang="en-US" sz="1200" dirty="0"/>
              <a:t>的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300826" y="647673"/>
            <a:ext cx="5913647" cy="1962562"/>
            <a:chOff x="457995" y="647673"/>
            <a:chExt cx="5913647" cy="1962562"/>
          </a:xfrm>
        </p:grpSpPr>
        <p:sp>
          <p:nvSpPr>
            <p:cNvPr id="10" name="TextBox 9"/>
            <p:cNvSpPr txBox="1"/>
            <p:nvPr/>
          </p:nvSpPr>
          <p:spPr>
            <a:xfrm>
              <a:off x="3371794" y="795405"/>
              <a:ext cx="2999848" cy="181483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400" dirty="0"/>
                <a:t>目标：</a:t>
              </a:r>
              <a:endParaRPr lang="zh-CN" altLang="en-US" sz="1400" dirty="0"/>
            </a:p>
            <a:p>
              <a:r>
                <a:rPr lang="zh-CN" altLang="en-US" sz="1400" dirty="0"/>
                <a:t>完成这个活动后，学生们将：</a:t>
              </a:r>
              <a:endParaRPr lang="zh-CN" altLang="en-US" sz="14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通过</a:t>
              </a:r>
              <a:r>
                <a:rPr lang="zh-CN" altLang="en-US" sz="1200" dirty="0"/>
                <a:t>角色扮演，了解“事件”（一件事情导致另一件事情的发生）和”</a:t>
              </a:r>
              <a:r>
                <a:rPr lang="zh-CN" altLang="en-US" sz="1200" dirty="0" smtClean="0"/>
                <a:t>平行</a:t>
              </a:r>
              <a:r>
                <a:rPr lang="zh-CN" altLang="en-US" sz="1200" dirty="0"/>
                <a:t>”（多个事情同时发生）的概念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能够</a:t>
              </a:r>
              <a:r>
                <a:rPr lang="zh-CN" altLang="en-US" sz="1200" dirty="0"/>
                <a:t>解释什么是事件，在 </a:t>
              </a:r>
              <a:r>
                <a:rPr lang="en-US" sz="1200" dirty="0"/>
                <a:t>Scratch </a:t>
              </a:r>
              <a:r>
                <a:rPr lang="zh-CN" altLang="en-US" sz="1200" dirty="0"/>
                <a:t>里如何工作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能够</a:t>
              </a:r>
              <a:r>
                <a:rPr lang="zh-CN" altLang="en-US" sz="1200" dirty="0"/>
                <a:t>解释什么是平行，</a:t>
              </a:r>
              <a:r>
                <a:rPr lang="zh-CN" altLang="en-US" sz="1200" dirty="0">
                  <a:sym typeface="+mn-ea"/>
                </a:rPr>
                <a:t>在 </a:t>
              </a:r>
              <a:r>
                <a:rPr lang="en-US" sz="1200" dirty="0">
                  <a:sym typeface="+mn-ea"/>
                </a:rPr>
                <a:t>Scratch </a:t>
              </a:r>
              <a:r>
                <a:rPr lang="zh-CN" altLang="en-US" sz="1200" dirty="0">
                  <a:sym typeface="+mn-ea"/>
                </a:rPr>
                <a:t>里如何工作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57995" y="647673"/>
              <a:ext cx="281594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/>
                <a:t>脚本表演</a:t>
              </a:r>
              <a:endParaRPr lang="en-US" sz="3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685092" y="1694473"/>
              <a:ext cx="123747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fontAlgn="base">
                <a:lnSpc>
                  <a:spcPct val="120000"/>
                </a:lnSpc>
              </a:pPr>
              <a:r>
                <a:rPr lang="zh-CN" altLang="en-US" sz="1000" dirty="0"/>
                <a:t>建议时间</a:t>
              </a:r>
              <a:r>
                <a:rPr lang="zh-CN" altLang="en-US" sz="1000" dirty="0" smtClean="0"/>
                <a:t> </a:t>
              </a:r>
              <a:endParaRPr lang="en-US" altLang="zh-CN" sz="1000" dirty="0" smtClean="0"/>
            </a:p>
            <a:p>
              <a:pPr algn="l" fontAlgn="base">
                <a:lnSpc>
                  <a:spcPct val="120000"/>
                </a:lnSpc>
              </a:pPr>
              <a:r>
                <a:rPr lang="en-US" altLang="zh-CN" sz="1000" dirty="0" smtClean="0"/>
                <a:t>30-45 </a:t>
              </a:r>
              <a:r>
                <a:rPr lang="zh-CN" altLang="en-US" sz="1000" dirty="0"/>
                <a:t>分钟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  <p:pic>
          <p:nvPicPr>
            <p:cNvPr id="4" name="Picture 3" descr="30min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3644" y="1752620"/>
              <a:ext cx="329184" cy="329184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551129" y="-7273"/>
            <a:ext cx="493776" cy="2791968"/>
            <a:chOff x="551129" y="-7273"/>
            <a:chExt cx="493776" cy="2791968"/>
          </a:xfrm>
        </p:grpSpPr>
        <p:pic>
          <p:nvPicPr>
            <p:cNvPr id="7" name="Picture 6" descr="Unit3activit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-7273"/>
              <a:ext cx="493776" cy="2791968"/>
            </a:xfrm>
            <a:prstGeom prst="rect">
              <a:avLst/>
            </a:prstGeom>
          </p:spPr>
        </p:pic>
        <p:sp>
          <p:nvSpPr>
            <p:cNvPr id="54" name="TextBox 53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UNIT </a:t>
              </a:r>
              <a:r>
                <a:rPr 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2 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动画</a:t>
              </a:r>
              <a:endParaRPr lang="zh-CN" alt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55" name="Isosceles Triangle 54"/>
          <p:cNvSpPr/>
          <p:nvPr/>
        </p:nvSpPr>
        <p:spPr>
          <a:xfrm>
            <a:off x="551130" y="2542158"/>
            <a:ext cx="479582" cy="243905"/>
          </a:xfrm>
          <a:prstGeom prst="triangle">
            <a:avLst>
              <a:gd name="adj" fmla="val 51144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42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459196" y="2725094"/>
            <a:ext cx="6871221" cy="5202373"/>
            <a:chOff x="444499" y="2725094"/>
            <a:chExt cx="6871221" cy="5202373"/>
          </a:xfrm>
        </p:grpSpPr>
        <p:grpSp>
          <p:nvGrpSpPr>
            <p:cNvPr id="17" name="Group 16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" name="Group 2"/>
              <p:cNvGrpSpPr/>
              <p:nvPr/>
            </p:nvGrpSpPr>
            <p:grpSpPr>
              <a:xfrm>
                <a:off x="444499" y="2725094"/>
                <a:ext cx="6871221" cy="337185"/>
                <a:chOff x="444499" y="3063754"/>
                <a:chExt cx="6871221" cy="337185"/>
              </a:xfrm>
            </p:grpSpPr>
            <p:sp>
              <p:nvSpPr>
                <p:cNvPr id="19" name="TextBox 18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有哪</a:t>
                  </a:r>
                  <a:r>
                    <a:rPr lang="zh-CN" altLang="en-US" sz="1600" dirty="0">
                      <a:sym typeface="+mn-ea"/>
                    </a:rPr>
                    <a:t>些方式能够让动作被触发呢?</a:t>
                  </a:r>
                  <a:endParaRPr lang="zh-CN" altLang="en-US" sz="1600" dirty="0"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" name="Group 1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52" name="Rectangle 51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3" name="Group 52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54" name="TextBox 53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sym typeface="+mn-ea"/>
                    </a:rPr>
                    <a:t>有</a:t>
                  </a:r>
                  <a:r>
                    <a:rPr lang="zh-CN" altLang="en-US" sz="1600" dirty="0">
                      <a:sym typeface="+mn-ea"/>
                    </a:rPr>
                    <a:t>哪些方式能够让几件事情同时开始？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55" name="Straight Connector 5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" name="Group 17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5" name="Group 34"/>
              <p:cNvGrpSpPr/>
              <p:nvPr/>
            </p:nvGrpSpPr>
            <p:grpSpPr>
              <a:xfrm>
                <a:off x="444499" y="6353187"/>
                <a:ext cx="6871221" cy="339412"/>
                <a:chOff x="444499" y="3063754"/>
                <a:chExt cx="6871221" cy="339412"/>
              </a:xfrm>
            </p:grpSpPr>
            <p:sp>
              <p:nvSpPr>
                <p:cNvPr id="36" name="TextBox 35"/>
                <p:cNvSpPr txBox="1"/>
                <p:nvPr/>
              </p:nvSpPr>
              <p:spPr>
                <a:xfrm>
                  <a:off x="444499" y="3063754"/>
                  <a:ext cx="6871221" cy="3394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sym typeface="+mn-ea"/>
                    </a:rPr>
                    <a:t>如何让不同角色同步动作？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37" name="Straight Connector 36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56" name="TextBox 55"/>
          <p:cNvSpPr txBox="1"/>
          <p:nvPr/>
        </p:nvSpPr>
        <p:spPr>
          <a:xfrm>
            <a:off x="887307" y="933849"/>
            <a:ext cx="2815942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脚本表</a:t>
            </a:r>
            <a:r>
              <a:rPr lang="zh-CN" altLang="en-US" sz="3200" dirty="0" smtClean="0"/>
              <a:t>演</a:t>
            </a:r>
            <a:endParaRPr lang="en-US" altLang="zh-CN" sz="3200" dirty="0" smtClean="0"/>
          </a:p>
          <a:p>
            <a:r>
              <a:rPr lang="zh-CN" altLang="en-US" sz="3200" dirty="0" smtClean="0"/>
              <a:t>反思</a:t>
            </a:r>
            <a:endParaRPr lang="en-US" sz="3200" dirty="0" smtClean="0">
              <a:latin typeface="Futura Condensed"/>
              <a:cs typeface="Futura Condensed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72" name="Picture 71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44" name="TextBox 43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</a:t>
              </a:r>
              <a:r>
                <a:rPr lang="en-US" sz="20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2 </a:t>
              </a:r>
              <a:r>
                <a:rPr lang="zh-CN" altLang="en-US" sz="2000" dirty="0" smtClean="0">
                  <a:solidFill>
                    <a:schemeClr val="bg1"/>
                  </a:solidFill>
                </a:rPr>
                <a:t>回顾</a:t>
              </a:r>
              <a:r>
                <a:rPr lang="zh-CN" altLang="en-US" sz="2000" dirty="0">
                  <a:solidFill>
                    <a:schemeClr val="bg1"/>
                  </a:solidFill>
                </a:rPr>
                <a:t>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50" name="TextBox 49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51" name="Straight Connector 50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2performingscripts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57995" y="2830659"/>
            <a:ext cx="3324338" cy="4097759"/>
            <a:chOff x="422410" y="2830659"/>
            <a:chExt cx="3324338" cy="4097759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328603"/>
              <a:ext cx="3231204" cy="3599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>
                  <a:sym typeface="+mn-ea"/>
                </a:rPr>
                <a:t>（可选）</a:t>
              </a:r>
              <a:r>
                <a:rPr lang="zh-CN" altLang="en-US" sz="1200" dirty="0"/>
                <a:t>向学生演示“组建乐队”工作室里的项目范例</a:t>
              </a:r>
              <a:r>
                <a:rPr lang="zh-CN" altLang="en-US" sz="1200" dirty="0">
                  <a:sym typeface="+mn-ea"/>
                </a:rPr>
                <a:t>。</a:t>
              </a:r>
              <a:r>
                <a:rPr lang="zh-CN" altLang="en-US" sz="1200" dirty="0"/>
                <a:t>把课程材料</a:t>
              </a:r>
              <a:r>
                <a:rPr lang="zh-CN" altLang="en-US" sz="1200" dirty="0" smtClean="0"/>
                <a:t>分发给学生</a:t>
              </a:r>
              <a:r>
                <a:rPr lang="zh-CN" sz="1200" dirty="0" smtClean="0"/>
                <a:t>。</a:t>
              </a:r>
              <a:endParaRPr 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留</a:t>
              </a:r>
              <a:r>
                <a:rPr lang="zh-CN" altLang="en-US" sz="1200" dirty="0"/>
                <a:t>出时间给学生将角色和音乐融合，创作出可交互的乐器。鼓励他们</a:t>
              </a:r>
              <a:r>
                <a:rPr lang="zh-CN" altLang="en-US" sz="1200" dirty="0" smtClean="0"/>
                <a:t>尝试</a:t>
              </a:r>
              <a:r>
                <a:rPr lang="zh-CN" altLang="en-US" sz="1200" dirty="0"/>
                <a:t>使用“声音”指令类别下不同的积木，或使用声音标签里不同的</a:t>
              </a:r>
              <a:r>
                <a:rPr lang="zh-CN" altLang="en-US" sz="1200" dirty="0" smtClean="0"/>
                <a:t>编辑工具</a:t>
              </a:r>
              <a:r>
                <a:rPr lang="zh-CN" altLang="en-US" sz="1200" dirty="0"/>
                <a:t>来呈现声音效果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鼓励</a:t>
              </a:r>
              <a:r>
                <a:rPr lang="zh-CN" altLang="en-US" sz="1200" dirty="0"/>
                <a:t>学生互相分享他们的作品，或者让学生四处走动来体验同伴的乐器。我们建议采取类似在画廊参观的方式：让</a:t>
              </a:r>
              <a:r>
                <a:rPr lang="zh-CN" altLang="en-US" sz="1200" dirty="0" smtClean="0"/>
                <a:t>学生</a:t>
              </a:r>
              <a:r>
                <a:rPr lang="zh-CN" altLang="en-US" sz="1200" dirty="0"/>
                <a:t>把自己的项目设置在展示模式，然后邀请他们四处走动参观学习</a:t>
              </a:r>
              <a:r>
                <a:rPr lang="zh-CN" altLang="en-US" sz="1200" dirty="0" smtClean="0"/>
                <a:t>他人的</a:t>
              </a:r>
              <a:r>
                <a:rPr lang="zh-CN" altLang="en-US" sz="1200" dirty="0"/>
                <a:t>作品。（可选）让学生把项目上传到“组建乐队”工作室或班级</a:t>
              </a:r>
              <a:r>
                <a:rPr lang="zh-CN" altLang="en-US" sz="1200" dirty="0" smtClean="0"/>
                <a:t>工作室里。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让</a:t>
              </a:r>
              <a:r>
                <a:rPr lang="zh-CN" altLang="en-US" sz="1200" dirty="0"/>
                <a:t>学生参考提示来反思创作过程，并把心得和体会记录在设计日志中</a:t>
              </a:r>
              <a:r>
                <a:rPr lang="zh-CN" altLang="en-US" sz="1200" dirty="0" smtClean="0"/>
                <a:t>，或者</a:t>
              </a:r>
              <a:r>
                <a:rPr lang="zh-CN" altLang="en-US" sz="1200" dirty="0"/>
                <a:t>在小组中</a:t>
              </a:r>
              <a:r>
                <a:rPr lang="zh-CN" altLang="en-US" sz="1200" dirty="0" smtClean="0"/>
                <a:t>讨论。</a:t>
              </a:r>
              <a:endParaRPr lang="zh-CN" altLang="en-US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410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4007796" y="2832776"/>
            <a:ext cx="3307404" cy="1140987"/>
            <a:chOff x="3992282" y="2832776"/>
            <a:chExt cx="3307404" cy="1140987"/>
          </a:xfrm>
        </p:grpSpPr>
        <p:sp>
          <p:nvSpPr>
            <p:cNvPr id="52" name="TextBox 51"/>
            <p:cNvSpPr txBox="1"/>
            <p:nvPr/>
          </p:nvSpPr>
          <p:spPr>
            <a:xfrm>
              <a:off x="4089400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“组建乐队”课程材料</a:t>
              </a:r>
              <a:endParaRPr lang="en-US" altLang="zh-CN" sz="1200" dirty="0" smtClean="0"/>
            </a:p>
            <a:p>
              <a:pPr marL="171450" indent="-171450" algn="l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“组建乐队”工作室</a:t>
              </a:r>
              <a:br>
                <a:rPr lang="en-US" sz="1200" dirty="0" smtClean="0">
                  <a:latin typeface="Futura Condensed"/>
                  <a:cs typeface="Futura Condensed"/>
                </a:rPr>
              </a:br>
              <a:r>
                <a:rPr lang="zh-CN" altLang="en-US" sz="1200" dirty="0" smtClean="0">
                  <a:hlinkClick r:id="rId1" action="ppaction://hlinkfile"/>
                </a:rPr>
                <a:t>https://create.codelab.club/studios/62/</a:t>
              </a:r>
              <a:endParaRPr lang="zh-CN" altLang="en-US" sz="1200" dirty="0" smtClean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55" name="Straight Connector 54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4007796" y="4159506"/>
            <a:ext cx="3307404" cy="1140987"/>
            <a:chOff x="3992282" y="2832776"/>
            <a:chExt cx="3307404" cy="1140987"/>
          </a:xfrm>
        </p:grpSpPr>
        <p:sp>
          <p:nvSpPr>
            <p:cNvPr id="57" name="TextBox 56"/>
            <p:cNvSpPr txBox="1"/>
            <p:nvPr/>
          </p:nvSpPr>
          <p:spPr>
            <a:xfrm>
              <a:off x="4089400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你首先</a:t>
              </a:r>
              <a:r>
                <a:rPr lang="zh-CN" altLang="en-US" sz="1200" dirty="0"/>
                <a:t>做了什么？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你然后</a:t>
              </a:r>
              <a:r>
                <a:rPr lang="zh-CN" altLang="en-US" sz="1200" dirty="0"/>
                <a:t>做了什么？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你最后</a:t>
              </a:r>
              <a:r>
                <a:rPr lang="zh-CN" altLang="en-US" sz="1200" dirty="0"/>
                <a:t>做了什么？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992282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63" name="Straight Connector 62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/>
          <p:cNvGrpSpPr/>
          <p:nvPr/>
        </p:nvGrpSpPr>
        <p:grpSpPr>
          <a:xfrm>
            <a:off x="4007796" y="5485766"/>
            <a:ext cx="3307404" cy="956202"/>
            <a:chOff x="3992282" y="2832776"/>
            <a:chExt cx="3307404" cy="956202"/>
          </a:xfrm>
        </p:grpSpPr>
        <p:sp>
          <p:nvSpPr>
            <p:cNvPr id="65" name="TextBox 64"/>
            <p:cNvSpPr txBox="1"/>
            <p:nvPr/>
          </p:nvSpPr>
          <p:spPr>
            <a:xfrm>
              <a:off x="4089400" y="3328603"/>
              <a:ext cx="3117152" cy="4603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项目</a:t>
              </a:r>
              <a:r>
                <a:rPr lang="zh-CN" altLang="en-US" sz="1200" dirty="0"/>
                <a:t>里使用声音的方式有新意么？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项目中的角色</a:t>
              </a:r>
              <a:r>
                <a:rPr lang="zh-CN" altLang="en-US" sz="1200" dirty="0"/>
                <a:t>具有互动性么？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44" name="TextBox 43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47" name="Straight Connector 46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" name="Group 47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49" name="TextBox 48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2" name="TextBox 61"/>
          <p:cNvSpPr txBox="1"/>
          <p:nvPr/>
        </p:nvSpPr>
        <p:spPr>
          <a:xfrm>
            <a:off x="551129" y="8142739"/>
            <a:ext cx="3231204" cy="64516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以</a:t>
            </a:r>
            <a:r>
              <a:rPr lang="zh-CN" altLang="en-US" sz="1200" dirty="0"/>
              <a:t>团队的形式进行项目分享。每个人都用自己创作的乐器进行表演，组</a:t>
            </a:r>
            <a:r>
              <a:rPr lang="zh-CN" altLang="en-US" sz="1200" dirty="0" smtClean="0"/>
              <a:t>成一支班级乐队</a:t>
            </a:r>
            <a:r>
              <a:rPr lang="zh-CN" altLang="en-US" sz="1200" dirty="0"/>
              <a:t>！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308420" y="647673"/>
            <a:ext cx="5913646" cy="1592992"/>
            <a:chOff x="1288972" y="647673"/>
            <a:chExt cx="5913646" cy="1592992"/>
          </a:xfrm>
        </p:grpSpPr>
        <p:sp>
          <p:nvSpPr>
            <p:cNvPr id="10" name="TextBox 9"/>
            <p:cNvSpPr txBox="1"/>
            <p:nvPr/>
          </p:nvSpPr>
          <p:spPr>
            <a:xfrm>
              <a:off x="4202771" y="795405"/>
              <a:ext cx="2999847" cy="14452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400" dirty="0"/>
                <a:t>目标：</a:t>
              </a:r>
              <a:endParaRPr lang="zh-CN" altLang="en-US" sz="1400" dirty="0"/>
            </a:p>
            <a:p>
              <a:r>
                <a:rPr lang="zh-CN" altLang="en-US" sz="1400" dirty="0"/>
                <a:t>完成这个活动后，学生们将：</a:t>
              </a:r>
              <a:endParaRPr lang="zh-CN" altLang="en-US" sz="14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完成</a:t>
              </a:r>
              <a:r>
                <a:rPr lang="zh-CN" altLang="en-US" sz="1200" dirty="0"/>
                <a:t>一个融合了互动性的角色和趣味音乐的作品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进一步</a:t>
              </a:r>
              <a:r>
                <a:rPr lang="zh-CN" altLang="en-US" sz="1200" dirty="0"/>
                <a:t>熟悉序列、循环、事件和平行这些概念</a:t>
              </a:r>
              <a:endParaRPr lang="zh-CN" altLang="en-US" sz="1200" dirty="0"/>
            </a:p>
            <a:p>
              <a:r>
                <a:rPr lang="en-US" altLang="zh-CN" sz="1200" dirty="0" smtClean="0">
                  <a:sym typeface="+mn-ea"/>
                </a:rPr>
                <a:t>+  </a:t>
              </a:r>
              <a:r>
                <a:rPr lang="zh-CN" altLang="en-US" sz="1200" dirty="0" smtClean="0">
                  <a:sym typeface="+mn-ea"/>
                </a:rPr>
                <a:t>在创作作品的过程中实践实验和迭代</a:t>
              </a:r>
              <a:endParaRPr lang="zh-CN" altLang="en-US" sz="1200" dirty="0" smtClean="0">
                <a:sym typeface="+mn-ea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88972" y="647673"/>
              <a:ext cx="28159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/>
                <a:t>组建乐队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516069" y="1694474"/>
              <a:ext cx="122988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fontAlgn="base">
                <a:lnSpc>
                  <a:spcPct val="120000"/>
                </a:lnSpc>
              </a:pPr>
              <a:r>
                <a:rPr lang="zh-CN" altLang="en-US" sz="1000" dirty="0" smtClean="0"/>
                <a:t>建议时间</a:t>
              </a:r>
              <a:endParaRPr lang="en-US" altLang="zh-CN" sz="1000" dirty="0" smtClean="0"/>
            </a:p>
            <a:p>
              <a:pPr algn="l" fontAlgn="base">
                <a:lnSpc>
                  <a:spcPct val="120000"/>
                </a:lnSpc>
              </a:pPr>
              <a:r>
                <a:rPr lang="zh-CN" altLang="en-US" sz="1000" dirty="0" smtClean="0"/>
                <a:t> </a:t>
              </a:r>
              <a:r>
                <a:rPr lang="en-US" altLang="zh-CN" sz="1000" dirty="0"/>
                <a:t>30-45 </a:t>
              </a:r>
              <a:r>
                <a:rPr lang="zh-CN" altLang="en-US" sz="1000" dirty="0"/>
                <a:t>分钟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  <p:pic>
          <p:nvPicPr>
            <p:cNvPr id="67" name="Picture 66" descr="30m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4621" y="1752620"/>
              <a:ext cx="329184" cy="329184"/>
            </a:xfrm>
            <a:prstGeom prst="rect">
              <a:avLst/>
            </a:prstGeom>
          </p:spPr>
        </p:pic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44</a:t>
            </a:r>
            <a:endParaRPr lang="en-US" dirty="0"/>
          </a:p>
        </p:txBody>
      </p:sp>
      <p:grpSp>
        <p:nvGrpSpPr>
          <p:cNvPr id="73" name="Group 72"/>
          <p:cNvGrpSpPr/>
          <p:nvPr/>
        </p:nvGrpSpPr>
        <p:grpSpPr>
          <a:xfrm>
            <a:off x="551129" y="-7273"/>
            <a:ext cx="493776" cy="2791968"/>
            <a:chOff x="551129" y="-7273"/>
            <a:chExt cx="493776" cy="2791968"/>
          </a:xfrm>
        </p:grpSpPr>
        <p:pic>
          <p:nvPicPr>
            <p:cNvPr id="74" name="Picture 73" descr="Unit3activity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29" y="-7273"/>
              <a:ext cx="493776" cy="2791968"/>
            </a:xfrm>
            <a:prstGeom prst="rect">
              <a:avLst/>
            </a:prstGeom>
          </p:spPr>
        </p:pic>
        <p:sp>
          <p:nvSpPr>
            <p:cNvPr id="76" name="TextBox 75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UNIT </a:t>
              </a:r>
              <a:r>
                <a:rPr 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2 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动画</a:t>
              </a:r>
              <a:endParaRPr lang="zh-CN" alt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457993" y="8629372"/>
            <a:ext cx="3763137" cy="64516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使用“重复”模块，让一种声音反复播放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导</a:t>
            </a:r>
            <a:r>
              <a:rPr lang="zh-CN" altLang="en-US" sz="1200" dirty="0"/>
              <a:t>入或录制自己的声音，或者练习使用声音编辑器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尝试</a:t>
            </a:r>
            <a:r>
              <a:rPr lang="zh-CN" altLang="en-US" sz="1200" dirty="0"/>
              <a:t>节奏积木，将节奏加快或放缓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321175" y="8538210"/>
            <a:ext cx="3355340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>
                <a:latin typeface="Sim" charset="0"/>
                <a:cs typeface="Sim" charset="0"/>
              </a:rPr>
              <a:t>+  </a:t>
            </a:r>
            <a:r>
              <a:rPr lang="zh-CN" altLang="en-US" sz="1200" dirty="0" smtClean="0">
                <a:latin typeface="Sim" charset="0"/>
                <a:cs typeface="Sim" charset="0"/>
              </a:rPr>
              <a:t>将</a:t>
            </a:r>
            <a:r>
              <a:rPr lang="zh-CN" altLang="en-US" sz="1200" dirty="0">
                <a:latin typeface="Sim" charset="0"/>
                <a:cs typeface="Sim" charset="0"/>
              </a:rPr>
              <a:t>你的项目上传到“组建乐队”工作室里去：</a:t>
            </a:r>
            <a:br>
              <a:rPr lang="zh-CN" altLang="en-US" sz="1200" dirty="0">
                <a:latin typeface="Sim" charset="0"/>
                <a:cs typeface="Sim" charset="0"/>
              </a:rPr>
            </a:br>
            <a:r>
              <a:rPr lang="zh-CN" altLang="en-US" sz="1200" dirty="0">
                <a:latin typeface="Sim" charset="0"/>
                <a:cs typeface="Sim" charset="0"/>
              </a:rPr>
              <a:t>    </a:t>
            </a:r>
            <a:r>
              <a:rPr lang="zh-CN" altLang="en-US" sz="1200" dirty="0">
                <a:latin typeface="Sim" charset="0"/>
                <a:cs typeface="Sim" charset="0"/>
                <a:hlinkClick r:id="rId1" action="ppaction://hlinkfile"/>
              </a:rPr>
              <a:t>https://create.codelab.club/studios/62/</a:t>
            </a:r>
            <a:endParaRPr lang="en-US" sz="1200" dirty="0">
              <a:latin typeface="Sim" charset="0"/>
              <a:cs typeface="Sim" charset="0"/>
            </a:endParaRPr>
          </a:p>
          <a:p>
            <a:r>
              <a:rPr lang="en-US" altLang="zh-CN" sz="1200" kern="1100" spc="-20" dirty="0" smtClean="0">
                <a:latin typeface="Sim" charset="0"/>
                <a:cs typeface="Sim" charset="0"/>
              </a:rPr>
              <a:t>+  </a:t>
            </a:r>
            <a:r>
              <a:rPr lang="zh-CN" altLang="en-US" sz="1200" dirty="0" smtClean="0">
                <a:latin typeface="Sim" charset="0"/>
                <a:cs typeface="Sim" charset="0"/>
              </a:rPr>
              <a:t>挑战</a:t>
            </a:r>
            <a:r>
              <a:rPr lang="zh-CN" altLang="en-US" sz="1200" dirty="0">
                <a:latin typeface="Sim" charset="0"/>
                <a:cs typeface="Sim" charset="0"/>
              </a:rPr>
              <a:t>自己，多做一些！发明新的乐器或录</a:t>
            </a:r>
            <a:br>
              <a:rPr lang="zh-CN" altLang="en-US" sz="1200" dirty="0">
                <a:latin typeface="Sim" charset="0"/>
                <a:cs typeface="Sim" charset="0"/>
              </a:rPr>
            </a:br>
            <a:r>
              <a:rPr lang="zh-CN" altLang="en-US" sz="1200" dirty="0">
                <a:latin typeface="Sim" charset="0"/>
                <a:cs typeface="Sim" charset="0"/>
              </a:rPr>
              <a:t>    制自己的声音</a:t>
            </a:r>
            <a:r>
              <a:rPr lang="zh-CN" altLang="en-US" sz="1200" dirty="0" smtClean="0">
                <a:latin typeface="Sim" charset="0"/>
                <a:cs typeface="Sim" charset="0"/>
              </a:rPr>
              <a:t>。</a:t>
            </a:r>
            <a:endParaRPr lang="en-US" altLang="zh-CN" sz="1200" dirty="0" smtClean="0">
              <a:latin typeface="Sim" charset="0"/>
              <a:cs typeface="Sim" charset="0"/>
            </a:endParaRPr>
          </a:p>
          <a:p>
            <a:r>
              <a:rPr lang="en-US" altLang="zh-CN" sz="1200" kern="1100" spc="-20" dirty="0" smtClean="0">
                <a:latin typeface="Sim" charset="0"/>
                <a:cs typeface="Sim" charset="0"/>
              </a:rPr>
              <a:t>+  </a:t>
            </a:r>
            <a:r>
              <a:rPr lang="zh-CN" altLang="en-US" sz="1200" dirty="0" smtClean="0">
                <a:latin typeface="Sim" charset="0"/>
                <a:cs typeface="Sim" charset="0"/>
              </a:rPr>
              <a:t>帮助</a:t>
            </a:r>
            <a:r>
              <a:rPr lang="zh-CN" altLang="en-US" sz="1200" dirty="0">
                <a:latin typeface="Sim" charset="0"/>
                <a:cs typeface="Sim" charset="0"/>
              </a:rPr>
              <a:t>其它人完成项目！</a:t>
            </a:r>
            <a:endParaRPr lang="en-US" sz="1200" kern="1100" spc="-20" dirty="0" smtClean="0">
              <a:latin typeface="Sim" charset="0"/>
              <a:cs typeface="Sim" charset="0"/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428968" y="1521341"/>
            <a:ext cx="2970138" cy="3726250"/>
            <a:chOff x="428968" y="1521341"/>
            <a:chExt cx="2970138" cy="3726250"/>
          </a:xfrm>
        </p:grpSpPr>
        <p:grpSp>
          <p:nvGrpSpPr>
            <p:cNvPr id="6" name="Group 5"/>
            <p:cNvGrpSpPr/>
            <p:nvPr/>
          </p:nvGrpSpPr>
          <p:grpSpPr>
            <a:xfrm>
              <a:off x="442738" y="1521341"/>
              <a:ext cx="2350269" cy="1883330"/>
              <a:chOff x="413944" y="1188533"/>
              <a:chExt cx="2350269" cy="1883330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507079" y="1188533"/>
                <a:ext cx="2160358" cy="921385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r>
                  <a:rPr lang="zh-CN" altLang="en-US" sz="1200" dirty="0"/>
                  <a:t>如何用 </a:t>
                </a:r>
                <a:r>
                  <a:rPr lang="en-US" altLang="zh-CN" sz="1200" dirty="0"/>
                  <a:t>Scratch </a:t>
                </a:r>
                <a:r>
                  <a:rPr lang="zh-CN" altLang="en-US" sz="1200" dirty="0"/>
                  <a:t>制作声音、乐器、乐队或者是能代表你最喜爱的音乐风格</a:t>
                </a:r>
                <a:r>
                  <a:rPr lang="zh-CN" altLang="en-US" sz="1200" dirty="0" smtClean="0"/>
                  <a:t>的作品</a:t>
                </a:r>
                <a:r>
                  <a:rPr lang="zh-CN" altLang="en-US" sz="1200" dirty="0"/>
                  <a:t>呢？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413944" y="2241918"/>
                <a:ext cx="2350269" cy="829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在这个活动中，你会通过角色与声音的搭配来设计互动式乐器，建立一个音乐相关的 Scratch 项目。</a:t>
                </a:r>
                <a:endParaRPr lang="zh-CN" altLang="en-US" sz="1200" dirty="0"/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428968" y="3857808"/>
              <a:ext cx="2970138" cy="1389783"/>
              <a:chOff x="416269" y="3857808"/>
              <a:chExt cx="2970138" cy="1389783"/>
            </a:xfrm>
          </p:grpSpPr>
          <p:cxnSp>
            <p:nvCxnSpPr>
              <p:cNvPr id="86" name="Straight Connector 85"/>
              <p:cNvCxnSpPr/>
              <p:nvPr/>
            </p:nvCxnSpPr>
            <p:spPr>
              <a:xfrm flipV="1">
                <a:off x="525548" y="4194252"/>
                <a:ext cx="2717679" cy="2"/>
              </a:xfrm>
              <a:prstGeom prst="line">
                <a:avLst/>
              </a:prstGeom>
              <a:solidFill>
                <a:srgbClr val="FF0000"/>
              </a:solidFill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16269" y="4232861"/>
                <a:ext cx="2885167" cy="101473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创建一个角色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>
                    <a:sym typeface="+mn-ea"/>
                  </a:rPr>
                  <a:t>通过点击</a:t>
                </a:r>
                <a:r>
                  <a:rPr lang="en-US" altLang="zh-CN" sz="1200" dirty="0">
                    <a:sym typeface="+mn-ea"/>
                  </a:rPr>
                  <a:t>“</a:t>
                </a:r>
                <a:r>
                  <a:rPr lang="zh-CN" altLang="en-US" sz="1200" dirty="0">
                    <a:sym typeface="+mn-ea"/>
                  </a:rPr>
                  <a:t>添加扩展</a:t>
                </a:r>
                <a:r>
                  <a:rPr lang="en-US" altLang="zh-CN" sz="1200" dirty="0">
                    <a:sym typeface="+mn-ea"/>
                  </a:rPr>
                  <a:t>”</a:t>
                </a:r>
                <a:r>
                  <a:rPr lang="zh-CN" altLang="en-US" sz="1200" dirty="0"/>
                  <a:t>找到音乐拓展。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选择“音乐</a:t>
                </a:r>
                <a:r>
                  <a:rPr lang="en-US" altLang="zh-CN" sz="1200" dirty="0"/>
                  <a:t>”</a:t>
                </a:r>
                <a:r>
                  <a:rPr lang="zh-CN" altLang="en-US" sz="1200" dirty="0"/>
                  <a:t>拓展。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添加声音积木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尝试各种方法让你的乐器具备互动性</a:t>
                </a:r>
                <a:endParaRPr lang="zh-CN" altLang="en-US" sz="1200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3320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sz="1600" dirty="0"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11" name="Group 10"/>
          <p:cNvGrpSpPr/>
          <p:nvPr/>
        </p:nvGrpSpPr>
        <p:grpSpPr>
          <a:xfrm>
            <a:off x="0" y="7871074"/>
            <a:ext cx="7772401" cy="532604"/>
            <a:chOff x="0" y="7871074"/>
            <a:chExt cx="7772401" cy="532604"/>
          </a:xfrm>
        </p:grpSpPr>
        <p:sp>
          <p:nvSpPr>
            <p:cNvPr id="33" name="Rectangle 32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Diamond 33"/>
            <p:cNvSpPr/>
            <p:nvPr/>
          </p:nvSpPr>
          <p:spPr>
            <a:xfrm>
              <a:off x="2031256" y="8077594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6139" y="7879206"/>
              <a:ext cx="4411234" cy="368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试一试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64" name="Diamond 63"/>
            <p:cNvSpPr/>
            <p:nvPr/>
          </p:nvSpPr>
          <p:spPr>
            <a:xfrm>
              <a:off x="5909387" y="8077594"/>
              <a:ext cx="381000" cy="326084"/>
            </a:xfrm>
            <a:prstGeom prst="diamond">
              <a:avLst/>
            </a:prstGeom>
            <a:solidFill>
              <a:srgbClr val="713CD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427373" y="7878155"/>
              <a:ext cx="33450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cxnSp>
        <p:nvCxnSpPr>
          <p:cNvPr id="69" name="Straight Connector 68"/>
          <p:cNvCxnSpPr/>
          <p:nvPr/>
        </p:nvCxnSpPr>
        <p:spPr>
          <a:xfrm>
            <a:off x="4274973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57995" y="647673"/>
            <a:ext cx="281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组建乐队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450" y="594360"/>
            <a:ext cx="4086225" cy="3053080"/>
          </a:xfrm>
          <a:prstGeom prst="rect">
            <a:avLst/>
          </a:prstGeom>
        </p:spPr>
      </p:pic>
      <p:pic>
        <p:nvPicPr>
          <p:cNvPr id="8" name="Picture 7" descr="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7175" y="3848100"/>
            <a:ext cx="1811020" cy="3862705"/>
          </a:xfrm>
          <a:prstGeom prst="rect">
            <a:avLst/>
          </a:prstGeom>
        </p:spPr>
      </p:pic>
      <p:pic>
        <p:nvPicPr>
          <p:cNvPr id="16" name="Picture 15" descr="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40" y="5431790"/>
            <a:ext cx="2634615" cy="21189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4605" y="4257675"/>
            <a:ext cx="899795" cy="3098165"/>
          </a:xfrm>
          <a:prstGeom prst="rect">
            <a:avLst/>
          </a:prstGeom>
        </p:spPr>
      </p:pic>
      <p:sp>
        <p:nvSpPr>
          <p:cNvPr id="100" name="Text Box 99"/>
          <p:cNvSpPr txBox="1"/>
          <p:nvPr/>
        </p:nvSpPr>
        <p:spPr>
          <a:xfrm>
            <a:off x="3592830" y="7418705"/>
            <a:ext cx="1598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/>
            <a:r>
              <a:rPr sz="1200" b="0">
                <a:latin typeface="等线" charset="0"/>
                <a:cs typeface="等线" charset="0"/>
              </a:rPr>
              <a:t>从角色库中选择乐器</a:t>
            </a:r>
            <a:endParaRPr sz="1200" b="0">
              <a:latin typeface="等线" charset="0"/>
              <a:cs typeface="等线" charset="0"/>
            </a:endParaRPr>
          </a:p>
          <a:p>
            <a:pPr marL="0" indent="0"/>
            <a:r>
              <a:rPr sz="1200" b="0">
                <a:latin typeface="等线" charset="0"/>
                <a:cs typeface="等线" charset="0"/>
              </a:rPr>
              <a:t>或创建自己的乐器。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6840670" y="-7273"/>
            <a:ext cx="493776" cy="2791968"/>
            <a:chOff x="6840670" y="-7273"/>
            <a:chExt cx="493776" cy="2791968"/>
          </a:xfrm>
        </p:grpSpPr>
        <p:pic>
          <p:nvPicPr>
            <p:cNvPr id="50" name="Picture 49" descr="Unit3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670" y="-7273"/>
              <a:ext cx="493776" cy="2791968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 rot="5400000">
              <a:off x="5866589" y="1018907"/>
              <a:ext cx="2436598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2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/>
          <p:cNvSpPr txBox="1"/>
          <p:nvPr/>
        </p:nvSpPr>
        <p:spPr>
          <a:xfrm>
            <a:off x="892144" y="742648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组建乐队</a:t>
            </a:r>
            <a:endParaRPr lang="en-US" altLang="zh-CN" sz="4000" dirty="0" smtClean="0"/>
          </a:p>
          <a:p>
            <a:r>
              <a:rPr lang="zh-CN" altLang="en-US" sz="4000" dirty="0" smtClean="0"/>
              <a:t>反思</a:t>
            </a:r>
            <a:endParaRPr lang="en-US" sz="4000" dirty="0">
              <a:latin typeface="Futura Condensed"/>
              <a:cs typeface="Futura Condensed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7185"/>
                <a:chOff x="444499" y="3063754"/>
                <a:chExt cx="6871221" cy="337185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你首先做了什么？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你然后做了什么？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/>
                    <a:t>你最后做了什么？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8512</Words>
  <Application>WPS Presentation</Application>
  <PresentationFormat>Custom</PresentationFormat>
  <Paragraphs>742</Paragraphs>
  <Slides>22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1" baseType="lpstr">
      <vt:lpstr>Arial</vt:lpstr>
      <vt:lpstr>SimSun</vt:lpstr>
      <vt:lpstr>Wingdings</vt:lpstr>
      <vt:lpstr>Futura Condensed</vt:lpstr>
      <vt:lpstr>Thonburi</vt:lpstr>
      <vt:lpstr>Arial</vt:lpstr>
      <vt:lpstr>Lucida Grande</vt:lpstr>
      <vt:lpstr>Sim</vt:lpstr>
      <vt:lpstr>等线</vt:lpstr>
      <vt:lpstr>SimSun</vt:lpstr>
      <vt:lpstr>宋体-简</vt:lpstr>
      <vt:lpstr>微软雅黑</vt:lpstr>
      <vt:lpstr>汉仪旗黑</vt:lpstr>
      <vt:lpstr>Arial Unicode MS</vt:lpstr>
      <vt:lpstr>Calibri</vt:lpstr>
      <vt:lpstr>Helvetica Neue</vt:lpstr>
      <vt:lpstr>苹方-简</vt:lpstr>
      <vt:lpstr>SimSun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Christan Balch</dc:creator>
  <cp:lastModifiedBy>hello_mac</cp:lastModifiedBy>
  <cp:revision>840</cp:revision>
  <dcterms:created xsi:type="dcterms:W3CDTF">2020-10-08T03:16:56Z</dcterms:created>
  <dcterms:modified xsi:type="dcterms:W3CDTF">2020-10-08T03:16:56Z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